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52" r:id="rId1"/>
  </p:sldMasterIdLst>
  <p:notesMasterIdLst>
    <p:notesMasterId r:id="rId2"/>
  </p:notesMasterIdLst>
  <p:sldIdLst>
    <p:sldId id="322" r:id="rId3"/>
    <p:sldId id="441" r:id="rId4"/>
    <p:sldId id="364" r:id="rId5"/>
    <p:sldId id="420" r:id="rId6"/>
    <p:sldId id="367" r:id="rId7"/>
    <p:sldId id="368" r:id="rId8"/>
    <p:sldId id="421" r:id="rId9"/>
    <p:sldId id="410" r:id="rId10"/>
    <p:sldId id="422" r:id="rId11"/>
    <p:sldId id="371" r:id="rId12"/>
    <p:sldId id="370" r:id="rId13"/>
    <p:sldId id="423" r:id="rId14"/>
    <p:sldId id="373" r:id="rId15"/>
    <p:sldId id="411" r:id="rId16"/>
    <p:sldId id="424" r:id="rId17"/>
    <p:sldId id="425" r:id="rId18"/>
    <p:sldId id="426" r:id="rId19"/>
    <p:sldId id="446" r:id="rId20"/>
    <p:sldId id="427" r:id="rId21"/>
    <p:sldId id="428" r:id="rId22"/>
    <p:sldId id="372" r:id="rId23"/>
    <p:sldId id="429" r:id="rId24"/>
    <p:sldId id="445" r:id="rId25"/>
    <p:sldId id="430" r:id="rId26"/>
    <p:sldId id="375" r:id="rId27"/>
    <p:sldId id="363" r:id="rId28"/>
    <p:sldId id="432" r:id="rId29"/>
    <p:sldId id="378" r:id="rId30"/>
    <p:sldId id="377" r:id="rId31"/>
    <p:sldId id="447" r:id="rId32"/>
    <p:sldId id="448" r:id="rId33"/>
    <p:sldId id="434" r:id="rId34"/>
    <p:sldId id="383" r:id="rId35"/>
    <p:sldId id="449" r:id="rId36"/>
    <p:sldId id="450" r:id="rId37"/>
    <p:sldId id="451" r:id="rId38"/>
    <p:sldId id="452" r:id="rId39"/>
    <p:sldId id="453" r:id="rId40"/>
    <p:sldId id="379" r:id="rId41"/>
    <p:sldId id="409" r:id="rId42"/>
    <p:sldId id="381" r:id="rId43"/>
    <p:sldId id="437" r:id="rId44"/>
    <p:sldId id="385" r:id="rId45"/>
    <p:sldId id="386" r:id="rId46"/>
    <p:sldId id="388" r:id="rId47"/>
    <p:sldId id="389" r:id="rId48"/>
    <p:sldId id="439" r:id="rId49"/>
    <p:sldId id="438" r:id="rId50"/>
    <p:sldId id="390" r:id="rId51"/>
    <p:sldId id="392" r:id="rId52"/>
    <p:sldId id="393" r:id="rId53"/>
    <p:sldId id="395" r:id="rId54"/>
    <p:sldId id="442" r:id="rId55"/>
    <p:sldId id="398" r:id="rId56"/>
    <p:sldId id="400" r:id="rId57"/>
    <p:sldId id="401" r:id="rId58"/>
    <p:sldId id="402" r:id="rId59"/>
    <p:sldId id="403" r:id="rId60"/>
    <p:sldId id="406" r:id="rId61"/>
    <p:sldId id="440" r:id="rId62"/>
    <p:sldId id="454" r:id="rId63"/>
    <p:sldId id="413" r:id="rId6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866375F2-88DD-437C-BAA4-1209B5C42EEB}" name="기본 구역">
          <p14:sldIdLst>
            <p14:sldId id="322"/>
            <p14:sldId id="441"/>
            <p14:sldId id="364"/>
            <p14:sldId id="420"/>
            <p14:sldId id="367"/>
            <p14:sldId id="368"/>
            <p14:sldId id="421"/>
            <p14:sldId id="410"/>
          </p14:sldIdLst>
        </p14:section>
        <p14:section id="{50618249-BD4B-4608-80C6-F69DDB80ECB6}" name="제목 없는 구역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426"/>
            <p14:sldId id="446"/>
            <p14:sldId id="427"/>
            <p14:sldId id="428"/>
            <p14:sldId id="372"/>
            <p14:sldId id="429"/>
            <p14:sldId id="445"/>
            <p14:sldId id="430"/>
            <p14:sldId id="375"/>
            <p14:sldId id="363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386"/>
            <p14:sldId id="388"/>
            <p14:sldId id="389"/>
            <p14:sldId id="439"/>
            <p14:sldId id="438"/>
            <p14:sldId id="390"/>
            <p14:sldId id="392"/>
            <p14:sldId id="393"/>
            <p14:sldId id="395"/>
            <p14:sldId id="442"/>
            <p14:sldId id="398"/>
            <p14:sldId id="400"/>
            <p14:sldId id="401"/>
            <p14:sldId id="402"/>
            <p14:sldId id="403"/>
            <p14:sldId id="406"/>
            <p14:sldId id="440"/>
            <p14:sldId id="454"/>
            <p14:sldId id="413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0655" autoAdjust="0"/>
    <p:restoredTop sz="86441" autoAdjust="0"/>
  </p:normalViewPr>
  <p:slideViewPr>
    <p:cSldViewPr>
      <p:cViewPr varScale="1">
        <p:scale>
          <a:sx n="100" d="100"/>
          <a:sy n="100" d="100"/>
        </p:scale>
        <p:origin x="300" y="56"/>
      </p:cViewPr>
      <p:guideLst>
        <p:guide orient="horz" pos="21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07"/>
        <p:guide pos="2138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presProps" Target="presProps.xml"  /><Relationship Id="rId66" Type="http://schemas.openxmlformats.org/officeDocument/2006/relationships/viewProps" Target="viewProps.xml"  /><Relationship Id="rId67" Type="http://schemas.openxmlformats.org/officeDocument/2006/relationships/theme" Target="theme/theme1.xml"  /><Relationship Id="rId68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9D9897E-559B-4802-87FD-BDDBC21CBABC}" type="datetime1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10383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8C7AADCE-4523-43FE-B0A8-90B87F2F6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63340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8C7AADCE-4523-43FE-B0A8-90B87F2F6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62010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6738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2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8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3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4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66"/>
                </a:solidFill>
              </a:rPr>
              <a:pPr/>
              <a:t>1</a:t>
            </a:fld>
            <a:endParaRPr lang="ko-KR" altLang="en-US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6–3 </a:t>
            </a:r>
            <a:r>
              <a:rPr lang="ko-KR" altLang="en-US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349" y="3749055"/>
            <a:ext cx="400465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외부 파일에 자바스크립트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&lt;script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="lib.js"&gt;</a:t>
            </a:r>
          </a:p>
          <a:p>
            <a:pPr defTabSz="180000"/>
            <a:r>
              <a:rPr lang="en-US" altLang="ko-KR" sz="1200" b="1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올려 보세요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="media/apple.png" alt="</a:t>
            </a:r>
            <a:r>
              <a:rPr lang="ko-KR" altLang="en-US" sz="1200" dirty="0"/>
              <a:t>이미지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onmouseout</a:t>
            </a:r>
            <a:r>
              <a:rPr lang="en-US" altLang="ko-KR" sz="1200" b="1" dirty="0"/>
              <a:t>="out(this)"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59632" y="4293096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ko-KR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–2</a:t>
            </a:r>
            <a:r>
              <a:rPr lang="ko-KR" altLang="en-US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27687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/* </a:t>
            </a:r>
            <a:r>
              <a:rPr lang="ko-KR" altLang="en-US" sz="1200" dirty="0" smtClean="0"/>
              <a:t>자바스크립트 파일 </a:t>
            </a:r>
            <a:r>
              <a:rPr lang="en-US" altLang="ko-KR" sz="1200" dirty="0" smtClean="0"/>
              <a:t>lib.js */</a:t>
            </a:r>
          </a:p>
          <a:p>
            <a:pPr defTabSz="180000"/>
            <a:r>
              <a:rPr lang="en-US" altLang="ko-KR" sz="1200" dirty="0" smtClean="0"/>
              <a:t>function </a:t>
            </a:r>
            <a:r>
              <a:rPr lang="en-US" altLang="ko-KR" sz="1200" dirty="0"/>
              <a:t>over(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="media/banana.png";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function out(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="media/apple.png";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35896" y="2254238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217107" y="3100193"/>
            <a:ext cx="2426901" cy="1336920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56794" y="2791788"/>
            <a:ext cx="74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lib.js</a:t>
            </a:r>
            <a:endParaRPr lang="ko-KR" altLang="en-US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C00000"/>
                </a:solidFill>
                <a:latin typeface="+mj-lt"/>
              </a:rPr>
              <a:t>불러오기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08" y="3861048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57" y="1916833"/>
            <a:ext cx="2103151" cy="19703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–4 </a:t>
            </a:r>
            <a:r>
              <a:rPr lang="ko-KR" altLang="en-US" dirty="0"/>
              <a:t>링크의 </a:t>
            </a:r>
            <a:r>
              <a:rPr lang="en-US" altLang="ko-KR" dirty="0" err="1"/>
              <a:t>href</a:t>
            </a:r>
            <a:r>
              <a:rPr lang="ko-KR" altLang="en-US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&lt;head&gt;&lt;title&gt;URL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링크의 </a:t>
            </a:r>
            <a:r>
              <a:rPr lang="en-US" altLang="ko-KR" sz="1400" dirty="0" err="1" smtClean="0"/>
              <a:t>href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a </a:t>
            </a:r>
            <a:r>
              <a:rPr lang="en-US" altLang="ko-KR" sz="1400" dirty="0" err="1" smtClean="0"/>
              <a:t>href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javascript:alert</a:t>
            </a:r>
            <a:r>
              <a:rPr lang="en-US" altLang="ko-KR" sz="1400" b="1" dirty="0"/>
              <a:t>('</a:t>
            </a:r>
            <a:r>
              <a:rPr lang="ko-KR" altLang="en-US" sz="1400" b="1" dirty="0"/>
              <a:t>클릭하셨어요</a:t>
            </a:r>
            <a:r>
              <a:rPr lang="en-US" altLang="ko-KR" sz="1400" b="1" dirty="0" smtClean="0"/>
              <a:t>?')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smtClean="0"/>
              <a:t>클릭해보세요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a&gt;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176276" y="3176155"/>
            <a:ext cx="2291889" cy="1216692"/>
            <a:chOff x="4952090" y="792240"/>
            <a:chExt cx="4021072" cy="20704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090" y="792240"/>
              <a:ext cx="2208280" cy="20704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370" y="792240"/>
              <a:ext cx="1812792" cy="20585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244817" y="3373418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659891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콘텐츠를웹</a:t>
            </a:r>
            <a:r>
              <a:rPr lang="ko-KR" altLang="en-US" dirty="0" smtClean="0"/>
              <a:t> 페이지에 직접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바로 브라우저 윈도우에 출력</a:t>
            </a:r>
            <a:endParaRPr lang="en-US" altLang="ko-KR" dirty="0" smtClean="0"/>
          </a:p>
          <a:p>
            <a:pPr lvl="1"/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document.write</a:t>
            </a:r>
            <a:r>
              <a:rPr lang="en-US" altLang="ko-KR" dirty="0"/>
              <a:t>("&lt;</a:t>
            </a:r>
            <a:r>
              <a:rPr lang="en-US" altLang="ko-KR" dirty="0" smtClean="0"/>
              <a:t>h3&gt;Welcome</a:t>
            </a:r>
            <a:r>
              <a:rPr lang="en-US" altLang="ko-KR" dirty="0"/>
              <a:t>!&lt;/</a:t>
            </a:r>
            <a:r>
              <a:rPr lang="en-US" altLang="ko-KR" dirty="0" smtClean="0"/>
              <a:t>h3&gt;");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document.writeln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텍스트에 ‘</a:t>
            </a:r>
            <a:r>
              <a:rPr lang="en-US" altLang="ko-KR" dirty="0"/>
              <a:t>\</a:t>
            </a:r>
            <a:r>
              <a:rPr lang="en-US" altLang="ko-KR" dirty="0" smtClean="0"/>
              <a:t>n＇</a:t>
            </a:r>
            <a:r>
              <a:rPr lang="ko-KR" altLang="en-US" dirty="0" smtClean="0"/>
              <a:t>을 덧붙여 출력</a:t>
            </a:r>
            <a:endParaRPr lang="en-US" altLang="ko-KR" dirty="0" smtClean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</a:t>
            </a:r>
            <a:r>
              <a:rPr lang="ko-KR" altLang="en-US" dirty="0" smtClean="0"/>
              <a:t>덧붙이는 것은 고작해야 </a:t>
            </a:r>
            <a:r>
              <a:rPr lang="ko-KR" altLang="en-US" dirty="0"/>
              <a:t>빈칸 </a:t>
            </a:r>
            <a:r>
              <a:rPr lang="ko-KR" altLang="en-US" dirty="0" smtClean="0"/>
              <a:t>하나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</a:t>
            </a:r>
            <a:r>
              <a:rPr lang="ko-KR" altLang="en-US" dirty="0"/>
              <a:t>줄로 넘어가는 것은 </a:t>
            </a:r>
            <a:r>
              <a:rPr lang="ko-KR" altLang="en-US" dirty="0" smtClean="0"/>
              <a:t>아님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844824"/>
            <a:ext cx="2506494" cy="2849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-5 </a:t>
            </a:r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웹 페이지에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</a:t>
            </a:r>
            <a:r>
              <a:rPr lang="en-US" altLang="ko-KR" sz="1400" dirty="0" smtClean="0"/>
              <a:t>title&gt;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en-US" altLang="ko-KR" sz="1400" dirty="0" err="1"/>
              <a:t>document.write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&lt;/h3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</a:t>
            </a:r>
            <a:r>
              <a:rPr lang="en-US" altLang="ko-KR" sz="1400" b="1" dirty="0" smtClean="0"/>
              <a:t>h3&gt;Welcome</a:t>
            </a:r>
            <a:r>
              <a:rPr lang="en-US" altLang="ko-KR" sz="1400" b="1" dirty="0"/>
              <a:t>!&lt;/</a:t>
            </a:r>
            <a:r>
              <a:rPr lang="en-US" altLang="ko-KR" sz="1400" b="1" dirty="0" smtClean="0"/>
              <a:t>h3&gt;");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("2 + 5 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("&lt;mark&gt;7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.&lt;/mark</a:t>
            </a:r>
            <a:r>
              <a:rPr lang="en-US" altLang="ko-KR" sz="1400" b="1" dirty="0" smtClean="0"/>
              <a:t>&gt;");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4481304" y="362044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07707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386104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/>
              <a:t>프롬프트 </a:t>
            </a:r>
            <a:r>
              <a:rPr lang="ko-KR" altLang="en-US" dirty="0" smtClean="0"/>
              <a:t>다이얼로그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prompt(</a:t>
            </a:r>
            <a:r>
              <a:rPr lang="en-US" altLang="ko-KR" dirty="0"/>
              <a:t>"</a:t>
            </a:r>
            <a:r>
              <a:rPr lang="ko-KR" altLang="en-US" dirty="0" smtClean="0"/>
              <a:t>메시지</a:t>
            </a:r>
            <a:r>
              <a:rPr lang="en-US" altLang="ko-KR" dirty="0"/>
              <a:t>"</a:t>
            </a:r>
            <a:r>
              <a:rPr lang="en-US" altLang="ko-KR" dirty="0" smtClean="0"/>
              <a:t>, </a:t>
            </a:r>
            <a:r>
              <a:rPr lang="en-US" altLang="ko-KR" dirty="0"/>
              <a:t>"</a:t>
            </a:r>
            <a:r>
              <a:rPr lang="ko-KR" altLang="en-US" dirty="0" smtClean="0"/>
              <a:t>디폴트 </a:t>
            </a:r>
            <a:r>
              <a:rPr lang="ko-KR" altLang="en-US" dirty="0" err="1" smtClean="0"/>
              <a:t>입력값</a:t>
            </a:r>
            <a:r>
              <a:rPr lang="en-US" altLang="ko-KR" dirty="0"/>
              <a:t>"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사용자로부터 문자열을 입력 받아 리턴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652120" y="2636912"/>
            <a:ext cx="2833875" cy="1703075"/>
            <a:chOff x="2406326" y="1722339"/>
            <a:chExt cx="7303805" cy="38417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326" y="1722339"/>
              <a:ext cx="3028950" cy="381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356" y="1744598"/>
              <a:ext cx="4295775" cy="3819525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if(ret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9" y="2487641"/>
            <a:ext cx="1985376" cy="73209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2"/>
            <a:ext cx="964504" cy="601249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확인 다이얼로그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confirm("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“메시지</a:t>
            </a:r>
            <a:r>
              <a:rPr lang="ko-KR" altLang="en-US" dirty="0"/>
              <a:t>”를 출력하고 </a:t>
            </a:r>
            <a:r>
              <a:rPr lang="ko-KR" altLang="en-US" dirty="0" smtClean="0"/>
              <a:t>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버튼을 </a:t>
            </a:r>
            <a:r>
              <a:rPr lang="ko-KR" altLang="en-US" dirty="0"/>
              <a:t>가진 </a:t>
            </a:r>
            <a:r>
              <a:rPr lang="ko-KR" altLang="en-US" dirty="0" smtClean="0"/>
              <a:t>다이얼로그 출력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 smtClean="0"/>
              <a:t>true, </a:t>
            </a:r>
            <a:r>
              <a:rPr lang="en-US" altLang="ko-KR" dirty="0"/>
              <a:t>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 리턴</a:t>
            </a:r>
            <a:endParaRPr lang="ko-KR" altLang="en-US" dirty="0"/>
          </a:p>
          <a:p>
            <a:pPr lvl="2" fontAlgn="base"/>
            <a:endParaRPr lang="ko-KR" altLang="en-US" dirty="0"/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다이얼로그를 닫은 경우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80112" y="3339867"/>
            <a:ext cx="2836067" cy="1679118"/>
            <a:chOff x="1201908" y="2060848"/>
            <a:chExt cx="7001027" cy="30956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08" y="2060848"/>
              <a:ext cx="3038475" cy="3095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2070372"/>
              <a:ext cx="3990975" cy="3076575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>
            <a:off x="3851704" y="3212976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smtClean="0"/>
              <a:t>자바스크립트 다이얼로그 </a:t>
            </a:r>
            <a:r>
              <a:rPr lang="en-US" altLang="ko-KR" smtClean="0"/>
              <a:t>: </a:t>
            </a:r>
            <a:r>
              <a:rPr lang="ko-KR" altLang="en-US" smtClean="0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alert("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/>
              <a:t>메시지’와 </a:t>
            </a:r>
            <a:r>
              <a:rPr lang="en-US" altLang="ko-KR" dirty="0"/>
              <a:t>'</a:t>
            </a:r>
            <a:r>
              <a:rPr lang="ko-KR" altLang="en-US" dirty="0"/>
              <a:t>확인</a:t>
            </a:r>
            <a:r>
              <a:rPr lang="en-US" altLang="ko-KR" dirty="0"/>
              <a:t>' </a:t>
            </a:r>
            <a:r>
              <a:rPr lang="ko-KR" altLang="en-US" dirty="0"/>
              <a:t>버튼을 가진 </a:t>
            </a:r>
            <a:r>
              <a:rPr lang="ko-KR" altLang="en-US" dirty="0" smtClean="0"/>
              <a:t>다이얼로그 출력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메시지 전달</a:t>
            </a:r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5656" y="256490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35604" y="2492896"/>
            <a:ext cx="2833875" cy="1728192"/>
            <a:chOff x="2761109" y="3418570"/>
            <a:chExt cx="6319685" cy="31623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109" y="3429000"/>
              <a:ext cx="3333750" cy="31337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19" y="3418570"/>
              <a:ext cx="3000375" cy="3162300"/>
            </a:xfrm>
            <a:prstGeom prst="rect">
              <a:avLst/>
            </a:prstGeom>
          </p:spPr>
        </p:pic>
      </p:grpSp>
      <p:sp>
        <p:nvSpPr>
          <p:cNvPr id="9" name="자유형 8"/>
          <p:cNvSpPr/>
          <p:nvPr/>
        </p:nvSpPr>
        <p:spPr>
          <a:xfrm>
            <a:off x="3291930" y="2420888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 프로그램의 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), </a:t>
            </a:r>
            <a:r>
              <a:rPr lang="ko-KR" altLang="en-US" dirty="0" smtClean="0"/>
              <a:t>함수의 이름</a:t>
            </a:r>
            <a:endParaRPr lang="ko-KR" altLang="en-US" dirty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만드는 규칙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(A-Z, a-z),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$ </a:t>
            </a:r>
            <a:r>
              <a:rPr lang="ko-KR" altLang="en-US" dirty="0" smtClean="0"/>
              <a:t>문자만 사용 가능</a:t>
            </a:r>
          </a:p>
          <a:p>
            <a:pPr lvl="2"/>
            <a:r>
              <a:rPr lang="ko-KR" altLang="en-US" dirty="0" smtClean="0"/>
              <a:t>두 번째 이상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0-9, $ </a:t>
            </a:r>
            <a:r>
              <a:rPr lang="ko-KR" altLang="en-US" dirty="0" smtClean="0"/>
              <a:t>사용 가능</a:t>
            </a:r>
          </a:p>
          <a:p>
            <a:pPr lvl="2"/>
            <a:r>
              <a:rPr lang="ko-KR" altLang="en-US" dirty="0" smtClean="0"/>
              <a:t>대소문자는 구분되어 다루어짐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myHome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myhome</a:t>
            </a:r>
            <a:r>
              <a:rPr lang="ko-KR" altLang="en-US" dirty="0" smtClean="0"/>
              <a:t>은 다른 </a:t>
            </a:r>
            <a:r>
              <a:rPr lang="ko-KR" altLang="en-US" dirty="0" err="1" smtClean="0"/>
              <a:t>식별자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false, for, if, null </a:t>
            </a:r>
            <a:r>
              <a:rPr lang="ko-KR" altLang="en-US" dirty="0" smtClean="0"/>
              <a:t>등 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사용 사례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4941168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6variable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_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code;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Bar;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문장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 프로그램의 기본 단위는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문장과 문장을 구분하기 위해 세미콜론</a:t>
            </a:r>
            <a:r>
              <a:rPr lang="en-US" altLang="ko-KR" dirty="0" smtClean="0"/>
              <a:t>(;)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58112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언어에서 다루는 데이터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숫자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42, 3.14)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논리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true, false)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문자열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‘좋은 세상’</a:t>
            </a:r>
            <a:r>
              <a:rPr lang="en-US" altLang="ko-KR" dirty="0" smtClean="0"/>
              <a:t>, "a</a:t>
            </a:r>
            <a:r>
              <a:rPr lang="en-US" altLang="ko-KR" dirty="0"/>
              <a:t>", </a:t>
            </a:r>
            <a:r>
              <a:rPr lang="en-US" altLang="ko-KR" dirty="0" smtClean="0"/>
              <a:t>"</a:t>
            </a:r>
            <a:r>
              <a:rPr lang="en-US" altLang="ko-KR" dirty="0"/>
              <a:t>365", </a:t>
            </a:r>
            <a:r>
              <a:rPr lang="en-US" altLang="ko-KR" dirty="0" smtClean="0"/>
              <a:t>"2+4")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가리킴</a:t>
            </a:r>
            <a:r>
              <a:rPr lang="en-US" altLang="ko-KR" dirty="0" smtClean="0"/>
              <a:t>. C </a:t>
            </a:r>
            <a:r>
              <a:rPr lang="ko-KR" altLang="en-US" dirty="0" smtClean="0"/>
              <a:t>언어의 포인터와 유사</a:t>
            </a:r>
          </a:p>
          <a:p>
            <a:pPr lvl="1"/>
            <a:r>
              <a:rPr lang="en-US" altLang="ko-KR" dirty="0" smtClean="0"/>
              <a:t>null : </a:t>
            </a:r>
            <a:r>
              <a:rPr lang="ko-KR" altLang="en-US" dirty="0" smtClean="0"/>
              <a:t>값이 없음을 표시하는 특수 키워드</a:t>
            </a:r>
            <a:r>
              <a:rPr lang="en-US" altLang="ko-KR" dirty="0" smtClean="0"/>
              <a:t>. Null, NULL</a:t>
            </a:r>
            <a:r>
              <a:rPr lang="ko-KR" altLang="en-US" dirty="0" smtClean="0"/>
              <a:t>과는 다름</a:t>
            </a:r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문자 타입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자바스크립트 언어의 </a:t>
            </a:r>
            <a:r>
              <a:rPr lang="ko-KR" altLang="en-US" dirty="0" smtClean="0"/>
              <a:t>요소와 구조를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코드를 웹 페이지에 삽입하는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브라우저에 출력하고 사용자 입력 받는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자바스크립트에서 다루는 데이터 타입과 변수에 대해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연산자의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조건문의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반복문의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함수를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사용자에게 제공되는 </a:t>
            </a:r>
            <a:r>
              <a:rPr lang="en-US" altLang="ko-KR" dirty="0" err="1" smtClean="0"/>
              <a:t>eval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parseInt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자바스크립트 함수를 활용할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자바스크립트 데이터 저장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선언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 이름을 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 공간 할당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키워드로 선언하는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선언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r>
              <a:rPr lang="en-US" altLang="ko-KR" dirty="0" smtClean="0"/>
              <a:t>age</a:t>
            </a:r>
            <a:r>
              <a:rPr lang="ko-KR" altLang="en-US" dirty="0" smtClean="0"/>
              <a:t>가 이미 선언된 변수이면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존재하는 </a:t>
            </a:r>
            <a:r>
              <a:rPr lang="en-US" altLang="ko-KR" dirty="0" smtClean="0"/>
              <a:t>age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21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</a:t>
            </a:r>
            <a:r>
              <a:rPr lang="ko-KR" altLang="en-US" dirty="0"/>
              <a:t>변수 타입 없음</a:t>
            </a:r>
            <a:endParaRPr lang="en-US" altLang="ko-KR" dirty="0"/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변수에 </a:t>
            </a:r>
            <a:r>
              <a:rPr lang="ko-KR" altLang="en-US" dirty="0"/>
              <a:t>저장되는 값에 대한 제약 없음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39257" y="2503058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		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year,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address 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953" y="3660703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선언하고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007659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9257" y="6071393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75655" y="3216766"/>
            <a:ext cx="6192688" cy="15803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l" defTabSz="18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/>
              <a:t>var x; 	</a:t>
            </a:r>
            <a:r>
              <a:rPr lang="en-US" altLang="ko-KR" sz="1400"/>
              <a:t>		// </a:t>
            </a:r>
            <a:r>
              <a:rPr lang="ko-KR" altLang="en-US" sz="1400"/>
              <a:t>전 </a:t>
            </a:r>
            <a:r>
              <a:rPr lang="en-US" altLang="ko-KR" sz="1400"/>
              <a:t>x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역변수</a:t>
            </a:r>
            <a:endParaRPr lang="en-US" altLang="ko-KR" sz="1400"/>
          </a:p>
          <a:p>
            <a:pPr lvl="0" defTabSz="180000" latinLnBrk="0">
              <a:defRPr/>
            </a:pPr>
            <a:r>
              <a:rPr lang="en-US" altLang="ko-KR" sz="1400"/>
              <a:t>function f() { </a:t>
            </a:r>
            <a:endParaRPr lang="en-US" altLang="ko-KR" sz="1400"/>
          </a:p>
          <a:p>
            <a:pPr lvl="0" defTabSz="180000" latinLnBrk="0">
              <a:defRPr/>
            </a:pPr>
            <a:r>
              <a:rPr lang="ko-KR" altLang="en-US" sz="1400"/>
              <a:t>	</a:t>
            </a:r>
            <a:r>
              <a:rPr lang="en-US" altLang="ko-KR" sz="1400" b="1"/>
              <a:t>var y; 	</a:t>
            </a:r>
            <a:r>
              <a:rPr lang="en-US" altLang="ko-KR" sz="1400"/>
              <a:t>	// </a:t>
            </a:r>
            <a:r>
              <a:rPr lang="ko-KR" altLang="en-US" sz="1400"/>
              <a:t>지역변수 </a:t>
            </a:r>
            <a:r>
              <a:rPr lang="en-US" altLang="ko-KR" sz="1400"/>
              <a:t>y </a:t>
            </a:r>
            <a:r>
              <a:rPr lang="ko-KR" altLang="en-US" sz="1400"/>
              <a:t>선언</a:t>
            </a:r>
            <a:endParaRPr lang="ko-KR" altLang="en-US" sz="1400"/>
          </a:p>
          <a:p>
            <a:pPr lvl="0" defTabSz="180000" latinLnBrk="0">
              <a:defRPr/>
            </a:pPr>
            <a:r>
              <a:rPr lang="ko-KR" altLang="en-US" sz="1400"/>
              <a:t>	</a:t>
            </a:r>
            <a:r>
              <a:rPr lang="en-US" altLang="ko-KR" sz="1400"/>
              <a:t>x = 10; 	// </a:t>
            </a:r>
            <a:r>
              <a:rPr lang="ko-KR" altLang="en-US" sz="1400"/>
              <a:t>전역</a:t>
            </a:r>
            <a:r>
              <a:rPr lang="en-US" altLang="ko-KR" sz="1400"/>
              <a:t> </a:t>
            </a:r>
            <a:r>
              <a:rPr lang="ko-KR" altLang="en-US" sz="1400"/>
              <a:t>변수 </a:t>
            </a:r>
            <a:r>
              <a:rPr lang="en-US" altLang="ko-KR" sz="1400"/>
              <a:t>x</a:t>
            </a:r>
            <a:r>
              <a:rPr lang="ko-KR" altLang="en-US" sz="1400"/>
              <a:t>에</a:t>
            </a:r>
            <a:r>
              <a:rPr lang="en-US" altLang="ko-KR" sz="1400"/>
              <a:t> 10 </a:t>
            </a:r>
            <a:r>
              <a:rPr lang="ko-KR" altLang="en-US" sz="1400"/>
              <a:t>저장</a:t>
            </a:r>
            <a:r>
              <a:rPr lang="en-US" altLang="ko-KR" sz="1400"/>
              <a:t> </a:t>
            </a:r>
            <a:endParaRPr lang="en-US" altLang="ko-KR" sz="1400"/>
          </a:p>
          <a:p>
            <a:pPr lvl="0" defTabSz="180000" latinLnBrk="0">
              <a:defRPr/>
            </a:pPr>
            <a:r>
              <a:rPr lang="ko-KR" altLang="en-US" sz="1400"/>
              <a:t>	</a:t>
            </a:r>
            <a:r>
              <a:rPr lang="en-US" altLang="ko-KR" sz="1400"/>
              <a:t>y = 10; 	// </a:t>
            </a:r>
            <a:r>
              <a:rPr lang="ko-KR" altLang="en-US" sz="1400"/>
              <a:t>지역</a:t>
            </a:r>
            <a:r>
              <a:rPr lang="en-US" altLang="ko-KR" sz="1400"/>
              <a:t> </a:t>
            </a:r>
            <a:r>
              <a:rPr lang="ko-KR" altLang="en-US" sz="1400"/>
              <a:t>변수 </a:t>
            </a:r>
            <a:r>
              <a:rPr lang="en-US" altLang="ko-KR" sz="1400"/>
              <a:t>y</a:t>
            </a:r>
            <a:r>
              <a:rPr lang="ko-KR" altLang="en-US" sz="1400"/>
              <a:t>에</a:t>
            </a:r>
            <a:r>
              <a:rPr lang="en-US" altLang="ko-KR" sz="1400"/>
              <a:t> 10 </a:t>
            </a:r>
            <a:r>
              <a:rPr lang="ko-KR" altLang="en-US" sz="1400"/>
              <a:t>저장</a:t>
            </a:r>
            <a:r>
              <a:rPr lang="en-US" altLang="ko-KR" sz="1400"/>
              <a:t> </a:t>
            </a:r>
            <a:endParaRPr lang="en-US" altLang="ko-KR" sz="1400"/>
          </a:p>
          <a:p>
            <a:pPr lvl="0" defTabSz="180000" latinLnBrk="0">
              <a:defRPr/>
            </a:pPr>
            <a:r>
              <a:rPr lang="ko-KR" altLang="en-US" sz="1400"/>
              <a:t>	</a:t>
            </a:r>
            <a:r>
              <a:rPr lang="en-US" altLang="ko-KR" sz="1400" b="1"/>
              <a:t>z = 10; </a:t>
            </a:r>
            <a:r>
              <a:rPr lang="en-US" altLang="ko-KR" sz="1400"/>
              <a:t>	// </a:t>
            </a:r>
            <a:r>
              <a:rPr lang="ko-KR" altLang="en-US" sz="1400"/>
              <a:t>새로운 전역변수 </a:t>
            </a:r>
            <a:r>
              <a:rPr lang="en-US" altLang="ko-KR" sz="1400"/>
              <a:t>z </a:t>
            </a:r>
            <a:r>
              <a:rPr lang="ko-KR" altLang="en-US" sz="1400"/>
              <a:t>선언</a:t>
            </a:r>
            <a:r>
              <a:rPr lang="en-US" altLang="ko-KR" sz="1400"/>
              <a:t>. 10</a:t>
            </a:r>
            <a:r>
              <a:rPr lang="ko-KR" altLang="en-US" sz="1400"/>
              <a:t>으로</a:t>
            </a:r>
            <a:r>
              <a:rPr lang="en-US" altLang="ko-KR" sz="1400"/>
              <a:t> </a:t>
            </a:r>
            <a:r>
              <a:rPr lang="ko-KR" altLang="en-US" sz="1400"/>
              <a:t>초기화</a:t>
            </a:r>
            <a:endParaRPr lang="ko-KR" altLang="en-US" sz="1400"/>
          </a:p>
          <a:p>
            <a:pPr lvl="0" defTabSz="180000" latinLnBrk="0">
              <a:defRPr/>
            </a:pPr>
            <a:r>
              <a:rPr lang="en-US" altLang="ko-KR" sz="1400"/>
              <a:t>}</a:t>
            </a:r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62442651"/>
              </p:ext>
            </p:extLst>
          </p:nvPr>
        </p:nvGraphicFramePr>
        <p:xfrm>
          <a:off x="1314705" y="1597317"/>
          <a:ext cx="6192688" cy="1144043"/>
        </p:xfrm>
        <a:graphic>
          <a:graphicData uri="http://schemas.openxmlformats.org/drawingml/2006/table">
            <a:tbl>
              <a:tblPr/>
              <a:tblGrid>
                <a:gridCol w="2758641"/>
                <a:gridCol w="3434047"/>
              </a:tblGrid>
              <a:tr h="195865">
                <a:tc>
                  <a:txBody>
                    <a:bodyPr/>
                    <a:lstStyle/>
                    <a:p>
                      <a:pPr marL="0" marR="0" lvl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지역변수</a:t>
                      </a:r>
                      <a:endParaRPr lang="ko-KR" altLang="en-US" sz="14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전역변수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91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선언</a:t>
                      </a: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밖에 선언되거나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 없이 선언된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변수</a:t>
                      </a:r>
                      <a:endParaRPr lang="ko-KR" altLang="en-US" sz="14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578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내에서만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프로그램 전역에서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로 전역변수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지역 변수와 전역 변수의 이름을 같을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접근하고자 할 때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this.</a:t>
            </a:r>
            <a:r>
              <a:rPr lang="ko-KR" altLang="en-US" b="1" dirty="0" smtClean="0"/>
              <a:t>전역변수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420888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-6 </a:t>
            </a:r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50" y="1988840"/>
            <a:ext cx="2657565" cy="23848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990" y="1484784"/>
            <a:ext cx="482453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err="1">
                <a:latin typeface="+mj-lt"/>
              </a:rPr>
              <a:t>var</a:t>
            </a:r>
            <a:r>
              <a:rPr lang="en-US" altLang="ko-KR" sz="1400" b="1" dirty="0">
                <a:latin typeface="+mj-lt"/>
              </a:rPr>
              <a:t> x=100;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전역변수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function f() {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선언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x=1;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지역변수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지역변수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>
                <a:latin typeface="+mj-lt"/>
              </a:rPr>
              <a:t>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전역변수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 err="1">
                <a:latin typeface="+mj-lt"/>
              </a:rPr>
              <a:t>this.x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f();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호출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상수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상수</a:t>
            </a:r>
            <a:r>
              <a:rPr lang="en-US" altLang="ko-KR" dirty="0" smtClean="0"/>
              <a:t>(</a:t>
            </a:r>
            <a:r>
              <a:rPr lang="en-US" altLang="ko-KR" dirty="0"/>
              <a:t>literal)</a:t>
            </a:r>
          </a:p>
          <a:p>
            <a:pPr lvl="2"/>
            <a:r>
              <a:rPr lang="ko-KR" altLang="en-US" dirty="0"/>
              <a:t>데이터 값 그 </a:t>
            </a:r>
            <a:r>
              <a:rPr lang="ko-KR" altLang="en-US" dirty="0" smtClean="0"/>
              <a:t>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종류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30" y="2492896"/>
            <a:ext cx="7667076" cy="39604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5656" y="1935919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상수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이중 인용 부호</a:t>
            </a:r>
            <a:r>
              <a:rPr lang="en-US" altLang="ko-KR" dirty="0" smtClean="0"/>
              <a:t>(“”)</a:t>
            </a:r>
            <a:r>
              <a:rPr lang="ko-KR" altLang="en-US" dirty="0" smtClean="0"/>
              <a:t>와 단일 인용 부호</a:t>
            </a:r>
            <a:r>
              <a:rPr lang="en-US" altLang="ko-KR" dirty="0" smtClean="0"/>
              <a:t>(‘’) </a:t>
            </a:r>
            <a:r>
              <a:rPr lang="ko-KR" altLang="en-US" dirty="0" smtClean="0"/>
              <a:t>모두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내에 문자열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“ </a:t>
            </a:r>
            <a:r>
              <a:rPr lang="ko-KR" altLang="en-US" dirty="0" smtClean="0"/>
              <a:t>문자를 그대로 사용하고자 하는 경우 </a:t>
            </a:r>
            <a:r>
              <a:rPr lang="en-US" altLang="ko-KR" dirty="0" smtClean="0"/>
              <a:t>\”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사용할 것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270" y="3788936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-7 </a:t>
            </a:r>
            <a:r>
              <a:rPr lang="ko-KR" altLang="en-US" dirty="0" smtClean="0"/>
              <a:t>상수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4784"/>
            <a:ext cx="568863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oct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015</a:t>
            </a:r>
            <a:r>
              <a:rPr lang="ko-KR" altLang="en-US" sz="1400" dirty="0"/>
              <a:t>는 </a:t>
            </a:r>
            <a:r>
              <a:rPr lang="en-US" altLang="ko-KR" sz="1400" dirty="0"/>
              <a:t>8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13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hex = </a:t>
            </a:r>
            <a:r>
              <a:rPr lang="en-US" altLang="ko-KR" sz="1400" b="1" dirty="0"/>
              <a:t>0x15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0x14</a:t>
            </a:r>
            <a:r>
              <a:rPr lang="ko-KR" altLang="en-US" sz="1400" dirty="0"/>
              <a:t>는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21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condition = </a:t>
            </a:r>
            <a:r>
              <a:rPr lang="en-US" altLang="ko-KR" sz="1400" b="1" dirty="0"/>
              <a:t>true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True</a:t>
            </a:r>
            <a:r>
              <a:rPr lang="ko-KR" altLang="en-US" sz="1400" dirty="0"/>
              <a:t>로 하면 </a:t>
            </a:r>
            <a:r>
              <a:rPr lang="ko-KR" altLang="en-US" sz="1400" dirty="0" smtClean="0"/>
              <a:t>안됨</a:t>
            </a:r>
            <a:endParaRPr lang="en-US" altLang="ko-KR" sz="1400" dirty="0" smtClean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("8</a:t>
            </a:r>
            <a:r>
              <a:rPr lang="ko-KR" altLang="en-US" sz="1400" dirty="0"/>
              <a:t>진수 </a:t>
            </a:r>
            <a:r>
              <a:rPr lang="en-US" altLang="ko-KR" sz="1400" dirty="0"/>
              <a:t>015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oct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("16</a:t>
            </a:r>
            <a:r>
              <a:rPr lang="ko-KR" altLang="en-US" sz="1400" dirty="0"/>
              <a:t>진수 </a:t>
            </a:r>
            <a:r>
              <a:rPr lang="en-US" altLang="ko-KR" sz="1400" dirty="0"/>
              <a:t>0x15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hex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("condition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condition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'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단일인용부호로도 </a:t>
            </a:r>
            <a:r>
              <a:rPr lang="ko-KR" altLang="en-US" sz="1400" dirty="0"/>
              <a:t>표현</a:t>
            </a:r>
            <a:r>
              <a:rPr lang="en-US" altLang="ko-KR" sz="1400" b="1" dirty="0" smtClean="0"/>
              <a:t>'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그녀는 </a:t>
            </a:r>
            <a:r>
              <a:rPr lang="en-US" altLang="ko-KR" sz="1400" dirty="0"/>
              <a:t>\"</a:t>
            </a:r>
            <a:r>
              <a:rPr lang="ko-KR" altLang="en-US" sz="1400" dirty="0"/>
              <a:t>누구세요</a:t>
            </a:r>
            <a:r>
              <a:rPr lang="en-US" altLang="ko-KR" sz="1400" dirty="0"/>
              <a:t>\"</a:t>
            </a:r>
            <a:r>
              <a:rPr lang="ko-KR" altLang="en-US" sz="1400" dirty="0"/>
              <a:t>라고 했습니다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59" y="1584798"/>
            <a:ext cx="2793703" cy="276795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</a:t>
            </a:r>
            <a:r>
              <a:rPr lang="ko-KR" altLang="en-US" dirty="0"/>
              <a:t>의</a:t>
            </a:r>
            <a:r>
              <a:rPr lang="ko-KR" altLang="en-US" dirty="0" smtClean="0"/>
              <a:t> 식과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자바스크립트의 연산과 연산자 종류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 </a:t>
            </a:r>
            <a:r>
              <a:rPr lang="ko-KR" altLang="en-US" dirty="0" smtClean="0"/>
              <a:t>가지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 smtClean="0"/>
              <a:t>(%)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연산의 결과는 항상 </a:t>
            </a:r>
            <a:r>
              <a:rPr lang="ko-KR" altLang="en-US" b="1" dirty="0" smtClean="0"/>
              <a:t>실수</a:t>
            </a:r>
            <a:endParaRPr lang="en-US" altLang="ko-KR" b="1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 = 32;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54628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32/10;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594752" cy="16557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-8 </a:t>
            </a:r>
            <a:r>
              <a:rPr lang="ko-KR" altLang="en-US" dirty="0"/>
              <a:t>산술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1412776"/>
            <a:ext cx="4248472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x=32;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total = 100 + x*2/4 - 3; // total</a:t>
            </a:r>
            <a:r>
              <a:rPr lang="ko-KR" altLang="en-US" sz="1200" dirty="0"/>
              <a:t>은 </a:t>
            </a:r>
            <a:r>
              <a:rPr lang="en-US" altLang="ko-KR" sz="1200" dirty="0"/>
              <a:t>113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 = x / 10; // div</a:t>
            </a:r>
            <a:r>
              <a:rPr lang="ko-KR" altLang="en-US" sz="1200" dirty="0"/>
              <a:t>는 </a:t>
            </a:r>
            <a:r>
              <a:rPr lang="en-US" altLang="ko-KR" sz="1200" dirty="0"/>
              <a:t>3.2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mod = x % 2; // x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로 나눈 나머지</a:t>
            </a:r>
            <a:r>
              <a:rPr lang="en-US" altLang="ko-KR" sz="1200" dirty="0"/>
              <a:t>, 0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 : " + </a:t>
            </a:r>
            <a:r>
              <a:rPr lang="en-US" altLang="ko-KR" sz="1200" b="1" dirty="0"/>
              <a:t>x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("100 + x*2/4 - 3 = " + </a:t>
            </a:r>
            <a:r>
              <a:rPr lang="en-US" altLang="ko-KR" sz="1200" b="1" dirty="0"/>
              <a:t>total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("x/10 = " + </a:t>
            </a:r>
            <a:r>
              <a:rPr lang="en-US" altLang="ko-KR" sz="1200" b="1" dirty="0"/>
              <a:t>div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x%2 </a:t>
            </a:r>
            <a:r>
              <a:rPr lang="en-US" altLang="ko-KR" sz="1200" dirty="0"/>
              <a:t>= " + </a:t>
            </a:r>
            <a:r>
              <a:rPr lang="en-US" altLang="ko-KR" sz="1200" b="1" dirty="0"/>
              <a:t>mod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84784"/>
            <a:ext cx="2664296" cy="301058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증감 연산자 </a:t>
            </a:r>
            <a:r>
              <a:rPr lang="en-US" altLang="ko-KR" dirty="0" smtClean="0"/>
              <a:t>: ++, -- 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43608" y="2204864"/>
            <a:ext cx="6775046" cy="1327668"/>
            <a:chOff x="1084373" y="4916066"/>
            <a:chExt cx="6775046" cy="1327668"/>
          </a:xfrm>
        </p:grpSpPr>
        <p:sp>
          <p:nvSpPr>
            <p:cNvPr id="28" name="직사각형 27"/>
            <p:cNvSpPr/>
            <p:nvPr/>
          </p:nvSpPr>
          <p:spPr>
            <a:xfrm>
              <a:off x="6236859" y="4916066"/>
              <a:ext cx="162256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smtClean="0"/>
                <a:t>a  =  1;</a:t>
              </a:r>
            </a:p>
            <a:p>
              <a:r>
                <a:rPr lang="en-US" altLang="ko-KR" sz="2000" b="1" dirty="0" smtClean="0"/>
                <a:t>b  =  a </a:t>
              </a:r>
              <a:r>
                <a:rPr lang="en-US" altLang="ko-KR" sz="2000" dirty="0" smtClean="0"/>
                <a:t>++; </a:t>
              </a:r>
              <a:endParaRPr lang="ko-KR" altLang="en-US" sz="20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125987" y="5923113"/>
              <a:ext cx="5020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a=2</a:t>
              </a:r>
            </a:p>
          </p:txBody>
        </p:sp>
        <p:sp>
          <p:nvSpPr>
            <p:cNvPr id="31" name="오른쪽 대괄호 30"/>
            <p:cNvSpPr/>
            <p:nvPr/>
          </p:nvSpPr>
          <p:spPr>
            <a:xfrm rot="5400000">
              <a:off x="6598191" y="5326722"/>
              <a:ext cx="249208" cy="68384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3" name="오른쪽 대괄호 32"/>
            <p:cNvSpPr/>
            <p:nvPr/>
          </p:nvSpPr>
          <p:spPr>
            <a:xfrm rot="5400000" flipV="1">
              <a:off x="7274721" y="5628229"/>
              <a:ext cx="172028" cy="502060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533654" y="5491452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①</a:t>
              </a:r>
              <a:endParaRPr lang="ko-KR" altLang="en-US" sz="16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182093" y="5636146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②</a:t>
              </a:r>
              <a:endParaRPr lang="ko-KR" altLang="en-US" sz="16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409391" y="5741658"/>
              <a:ext cx="5790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 b=1</a:t>
              </a: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2848105" y="5554016"/>
              <a:ext cx="830357" cy="433528"/>
              <a:chOff x="4932040" y="2685953"/>
              <a:chExt cx="830357" cy="570553"/>
            </a:xfrm>
          </p:grpSpPr>
          <p:sp>
            <p:nvSpPr>
              <p:cNvPr id="50" name="오른쪽 대괄호 49"/>
              <p:cNvSpPr/>
              <p:nvPr/>
            </p:nvSpPr>
            <p:spPr>
              <a:xfrm rot="5400000">
                <a:off x="5049494" y="2599709"/>
                <a:ext cx="539343" cy="774251"/>
              </a:xfrm>
              <a:prstGeom prst="rightBracket">
                <a:avLst/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553618" y="2685953"/>
                <a:ext cx="208779" cy="331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2704089" y="4931457"/>
              <a:ext cx="15311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2000" dirty="0" smtClean="0"/>
                <a:t>a  =  </a:t>
              </a:r>
              <a:r>
                <a:rPr lang="en-US" altLang="ko-KR" sz="2000" dirty="0"/>
                <a:t>1;</a:t>
              </a:r>
            </a:p>
            <a:p>
              <a:pPr fontAlgn="base"/>
              <a:r>
                <a:rPr lang="en-US" altLang="ko-KR" sz="2000" dirty="0" smtClean="0"/>
                <a:t>b  =  </a:t>
              </a:r>
              <a:r>
                <a:rPr lang="en-US" altLang="ko-KR" sz="2000" b="1" dirty="0" smtClean="0"/>
                <a:t>++ a</a:t>
              </a:r>
              <a:r>
                <a:rPr lang="en-US" altLang="ko-KR" sz="2000" dirty="0" smtClean="0"/>
                <a:t>;</a:t>
              </a:r>
              <a:endParaRPr lang="en-US" altLang="ko-KR" sz="20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622356" y="5479713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①</a:t>
              </a:r>
              <a:endParaRPr lang="ko-KR" altLang="en-US" sz="16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945727" y="5935957"/>
              <a:ext cx="5164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b=2</a:t>
              </a:r>
            </a:p>
          </p:txBody>
        </p:sp>
        <p:sp>
          <p:nvSpPr>
            <p:cNvPr id="55" name="오른쪽 대괄호 54"/>
            <p:cNvSpPr/>
            <p:nvPr/>
          </p:nvSpPr>
          <p:spPr>
            <a:xfrm rot="5400000" flipV="1">
              <a:off x="3690258" y="5418714"/>
              <a:ext cx="228622" cy="545158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622356" y="5754502"/>
              <a:ext cx="5020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/>
                <a:t>a=2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80384" y="4941168"/>
              <a:ext cx="1531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(b) </a:t>
              </a:r>
              <a:r>
                <a:rPr lang="ko-KR" altLang="en-US" sz="1600" dirty="0" smtClean="0"/>
                <a:t>후위연산자</a:t>
              </a:r>
              <a:endParaRPr lang="ko-KR" altLang="en-US" sz="1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84373" y="4941168"/>
              <a:ext cx="1515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(a) </a:t>
              </a:r>
              <a:r>
                <a:rPr lang="ko-KR" altLang="en-US" sz="1600" dirty="0" smtClean="0"/>
                <a:t>전위연산자</a:t>
              </a:r>
              <a:endParaRPr lang="ko-KR" altLang="en-US" sz="16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564160" y="4931457"/>
              <a:ext cx="1764829" cy="1312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094590" y="4925035"/>
              <a:ext cx="1764829" cy="13122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996208" y="5661248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②</a:t>
              </a:r>
              <a:endParaRPr lang="ko-KR" altLang="en-US" sz="16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6" y="4581128"/>
            <a:ext cx="8094842" cy="108423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59832" y="2996952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67943" y="3177098"/>
            <a:ext cx="2924187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85051"/>
            <a:ext cx="8153400" cy="5040560"/>
          </a:xfrm>
        </p:spPr>
        <p:txBody>
          <a:bodyPr/>
          <a:lstStyle/>
          <a:p>
            <a:r>
              <a:rPr lang="en-US" altLang="ko-KR" sz="2000" dirty="0" err="1" smtClean="0"/>
              <a:t>Javascript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1995</a:t>
            </a:r>
            <a:r>
              <a:rPr lang="ko-KR" altLang="en-US" sz="1800" dirty="0" smtClean="0"/>
              <a:t>년 </a:t>
            </a:r>
            <a:r>
              <a:rPr lang="ko-KR" altLang="en-US" sz="1800" dirty="0" err="1" smtClean="0"/>
              <a:t>넷스케이프</a:t>
            </a:r>
            <a:r>
              <a:rPr lang="ko-KR" altLang="en-US" sz="1800" dirty="0" smtClean="0"/>
              <a:t> 개발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Netscape Navigator 2.0 </a:t>
            </a:r>
            <a:r>
              <a:rPr lang="ko-KR" altLang="en-US" sz="1800" dirty="0"/>
              <a:t>브라우저에 </a:t>
            </a:r>
            <a:r>
              <a:rPr lang="ko-KR" altLang="en-US" sz="1800" dirty="0" smtClean="0"/>
              <a:t>최초 탑재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웹 </a:t>
            </a:r>
            <a:r>
              <a:rPr lang="ko-KR" altLang="en-US" sz="1800" dirty="0" smtClean="0"/>
              <a:t>프로그래밍 개념 창시</a:t>
            </a:r>
            <a:endParaRPr lang="en-US" altLang="ko-KR" sz="1800" dirty="0" smtClean="0"/>
          </a:p>
          <a:p>
            <a:pPr fontAlgn="base"/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 fontAlgn="base"/>
            <a:r>
              <a:rPr lang="en-US" altLang="ko-KR" sz="1800" dirty="0"/>
              <a:t>HTML </a:t>
            </a:r>
            <a:r>
              <a:rPr lang="ko-KR" altLang="en-US" sz="1800" dirty="0"/>
              <a:t>문서에 </a:t>
            </a:r>
            <a:r>
              <a:rPr lang="ko-KR" altLang="en-US" sz="1800" dirty="0" smtClean="0"/>
              <a:t>내장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조각 </a:t>
            </a:r>
            <a:r>
              <a:rPr lang="ko-KR" altLang="en-US" sz="1600" dirty="0"/>
              <a:t>소스 </a:t>
            </a:r>
            <a:r>
              <a:rPr lang="ko-KR" altLang="en-US" sz="1600" dirty="0" smtClean="0"/>
              <a:t>코드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스크립트 언어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인터프리터 실행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컴파일 필요 없음</a:t>
            </a:r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단순</a:t>
            </a:r>
            <a:endParaRPr lang="en-US" altLang="ko-KR" sz="1800" dirty="0" smtClean="0"/>
          </a:p>
          <a:p>
            <a:pPr lvl="2" fontAlgn="base"/>
            <a:r>
              <a:rPr lang="en-US" altLang="ko-KR" sz="1600" dirty="0" smtClean="0"/>
              <a:t>C</a:t>
            </a:r>
            <a:r>
              <a:rPr lang="ko-KR" altLang="en-US" sz="1600" dirty="0"/>
              <a:t>언어 </a:t>
            </a:r>
            <a:r>
              <a:rPr lang="ko-KR" altLang="en-US" sz="1600" dirty="0" smtClean="0"/>
              <a:t>구조 차용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배우기 쉬움</a:t>
            </a:r>
            <a:endParaRPr lang="ko-KR" altLang="en-US" sz="1600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3203847" y="3357118"/>
            <a:ext cx="241765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&lt;head&gt;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sum = 0;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for(n=0; n&lt;10; n++)			sum += n;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&lt;head&gt;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&lt;body&gt;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532339" y="4156126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52120" y="4156126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62323" y="3324744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298" y="4790101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왼쪽 화살표 20"/>
          <p:cNvSpPr/>
          <p:nvPr/>
        </p:nvSpPr>
        <p:spPr>
          <a:xfrm>
            <a:off x="5182730" y="4413863"/>
            <a:ext cx="458935" cy="120560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50132" y="5294232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코드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128069" y="3918896"/>
            <a:ext cx="1700481" cy="1231052"/>
            <a:chOff x="683568" y="390581"/>
            <a:chExt cx="3305175" cy="207574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390581"/>
              <a:ext cx="1828800" cy="20669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368" y="408929"/>
              <a:ext cx="1476375" cy="2057400"/>
            </a:xfrm>
            <a:prstGeom prst="rect">
              <a:avLst/>
            </a:prstGeom>
          </p:spPr>
        </p:pic>
      </p:grpSp>
      <p:sp>
        <p:nvSpPr>
          <p:cNvPr id="27" name="오른쪽 화살표 26"/>
          <p:cNvSpPr/>
          <p:nvPr/>
        </p:nvSpPr>
        <p:spPr>
          <a:xfrm>
            <a:off x="6824530" y="4419303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99925" y="591058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 smtClean="0"/>
              <a:t>웹 브라우저</a:t>
            </a:r>
            <a:endParaRPr lang="ko-KR" altLang="en-US" sz="1400" dirty="0"/>
          </a:p>
        </p:txBody>
      </p:sp>
      <p:sp>
        <p:nvSpPr>
          <p:cNvPr id="33" name="자유형 32"/>
          <p:cNvSpPr/>
          <p:nvPr/>
        </p:nvSpPr>
        <p:spPr>
          <a:xfrm>
            <a:off x="4828784" y="4835047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오른쪽식의</a:t>
            </a:r>
            <a:r>
              <a:rPr lang="ko-KR" altLang="en-US" dirty="0" smtClean="0"/>
              <a:t> </a:t>
            </a:r>
            <a:r>
              <a:rPr lang="ko-KR" altLang="en-US" dirty="0"/>
              <a:t>결과를 왼쪽에 있는 변수에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대입연산자 종류</a:t>
            </a:r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988840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smtClean="0"/>
              <a:t>–9 </a:t>
            </a:r>
            <a:r>
              <a:rPr lang="ko-KR" altLang="en-US" dirty="0"/>
              <a:t>대입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x=3, y=3, z=3;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pl-PL" altLang="ko-KR" sz="1400" dirty="0" smtClean="0"/>
              <a:t>document.write</a:t>
            </a:r>
            <a:r>
              <a:rPr lang="pl-PL" altLang="ko-KR" sz="1400" dirty="0"/>
              <a:t>(", z=" + z + "&lt;br&gt;&lt;br&gt;");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x </a:t>
            </a:r>
            <a:r>
              <a:rPr lang="en-US" altLang="ko-KR" sz="1400" dirty="0"/>
              <a:t>+= 3; // x=x+3 -&gt; x=6</a:t>
            </a:r>
          </a:p>
          <a:p>
            <a:pPr defTabSz="180000"/>
            <a:r>
              <a:rPr lang="en-US" altLang="ko-KR" sz="1400" dirty="0" smtClean="0"/>
              <a:t>	y </a:t>
            </a:r>
            <a:r>
              <a:rPr lang="en-US" altLang="ko-KR" sz="1400" dirty="0"/>
              <a:t>*= 3; // y=y*3 -&gt; y=9</a:t>
            </a:r>
          </a:p>
          <a:p>
            <a:pPr defTabSz="180000"/>
            <a:r>
              <a:rPr lang="en-US" altLang="ko-KR" sz="1400" dirty="0" smtClean="0"/>
              <a:t>	z </a:t>
            </a:r>
            <a:r>
              <a:rPr lang="en-US" altLang="ko-KR" sz="1400" dirty="0"/>
              <a:t>%= 2; // z=z%2 -&gt; </a:t>
            </a:r>
            <a:r>
              <a:rPr lang="en-US" altLang="ko-KR" sz="1400" dirty="0" smtClean="0"/>
              <a:t>z=1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+=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x=" + x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("y *=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y=" + y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("z %= 2;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z=" + z);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84784"/>
            <a:ext cx="2491047" cy="283192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/>
              <a:t>두 </a:t>
            </a:r>
            <a:r>
              <a:rPr lang="ko-KR" altLang="en-US" dirty="0" smtClean="0"/>
              <a:t>값 비교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비교 연산자 종류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25;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735229"/>
            <a:ext cx="7823835" cy="137731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-10 </a:t>
            </a:r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5079" y="1556792"/>
            <a:ext cx="50276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x=13, y=7;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("x=" + x + ", y=" + y + </a:t>
            </a:r>
            <a:r>
              <a:rPr lang="en-US" altLang="ko-KR" sz="1400" dirty="0" smtClean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==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==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!=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!=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&gt;=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b="1" dirty="0"/>
              <a:t>+ (x &gt;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(x &lt;=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&lt;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00" y="1556792"/>
            <a:ext cx="2539373" cy="352839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/>
              <a:t>AND, OR, </a:t>
            </a:r>
            <a:r>
              <a:rPr lang="en-US" altLang="ko-KR" dirty="0" smtClean="0"/>
              <a:t>NOT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논리 연산 종류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&amp;&amp; (age &lt; 25));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80295"/>
            <a:ext cx="7843838" cy="1405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–11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844824"/>
            <a:ext cx="5688632" cy="3925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80000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&lt;head&gt;&lt;title&gt;</a:t>
            </a:r>
            <a:r>
              <a:rPr lang="ko-KR" altLang="en-US" sz="1400"/>
              <a:t>논리 연산</a:t>
            </a:r>
            <a:r>
              <a:rPr lang="en-US" altLang="ko-KR" sz="1400"/>
              <a:t>&lt;/title&gt;&lt;/head&gt;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&lt;h3&gt;</a:t>
            </a:r>
            <a:r>
              <a:rPr lang="ko-KR" altLang="en-US" sz="1400"/>
              <a:t>논리 연산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 b="1"/>
              <a:t>	var x=true, y=false;</a:t>
            </a:r>
            <a:endParaRPr lang="en-US" altLang="ko-KR" sz="1400" b="1"/>
          </a:p>
          <a:p>
            <a:pPr lvl="0" defTabSz="180000">
              <a:defRPr/>
            </a:pPr>
            <a:r>
              <a:rPr lang="es-ES" altLang="ko-KR" sz="1400"/>
              <a:t>	document.write("x=" + x + ", y=" + y + "&lt;br&gt;&lt;br&gt;");</a:t>
            </a:r>
            <a:endParaRPr lang="es-ES" altLang="ko-KR" sz="1400"/>
          </a:p>
          <a:p>
            <a:pPr lvl="0" defTabSz="180000">
              <a:defRPr/>
            </a:pPr>
            <a:r>
              <a:rPr lang="es-ES" altLang="ko-KR" sz="1400"/>
              <a:t>	document.write("x &amp;&amp; y : "+ (</a:t>
            </a:r>
            <a:r>
              <a:rPr lang="es-ES" altLang="ko-KR" sz="1400" b="1"/>
              <a:t>x&amp;&amp;y</a:t>
            </a:r>
            <a:r>
              <a:rPr lang="es-ES" altLang="ko-KR" sz="1400"/>
              <a:t>) +"&lt;br&gt;");</a:t>
            </a:r>
            <a:endParaRPr lang="es-ES" altLang="ko-KR" sz="1400"/>
          </a:p>
          <a:p>
            <a:pPr lvl="0" defTabSz="180000">
              <a:defRPr/>
            </a:pPr>
            <a:r>
              <a:rPr lang="es-ES" altLang="ko-KR" sz="1400"/>
              <a:t>	document.write("x || y : "+ (</a:t>
            </a:r>
            <a:r>
              <a:rPr lang="es-ES" altLang="ko-KR" sz="1400" b="1"/>
              <a:t>x||y</a:t>
            </a:r>
            <a:r>
              <a:rPr lang="es-ES" altLang="ko-KR" sz="1400"/>
              <a:t>) +"&lt;br&gt;");</a:t>
            </a:r>
            <a:endParaRPr lang="es-ES" altLang="ko-KR" sz="1400"/>
          </a:p>
          <a:p>
            <a:pPr lvl="0" defTabSz="180000">
              <a:defRPr/>
            </a:pPr>
            <a:r>
              <a:rPr lang="en-US" altLang="ko-KR" sz="1400"/>
              <a:t>	document.write("!x : " + (</a:t>
            </a:r>
            <a:r>
              <a:rPr lang="en-US" altLang="ko-KR" sz="1400" b="1"/>
              <a:t>!x</a:t>
            </a:r>
            <a:r>
              <a:rPr lang="en-US" altLang="ko-KR" sz="1400"/>
              <a:t>) +"&lt;br&gt;");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document.write("&lt;hr&gt;");</a:t>
            </a:r>
            <a:endParaRPr lang="en-US" altLang="ko-KR" sz="1400"/>
          </a:p>
          <a:p>
            <a:pPr lvl="0" defTabSz="180000">
              <a:defRPr/>
            </a:pPr>
            <a:r>
              <a:rPr lang="it-IT" altLang="ko-KR" sz="1400"/>
              <a:t>	document.write("(3&gt;2) &amp;&amp; (3&lt;4) : " + (</a:t>
            </a:r>
            <a:r>
              <a:rPr lang="it-IT" altLang="ko-KR" sz="1400" b="1"/>
              <a:t>(3&gt;2)&amp;&amp;(3&lt;4)</a:t>
            </a:r>
            <a:r>
              <a:rPr lang="it-IT" altLang="ko-KR" sz="1400"/>
              <a:t>) + "&lt;br&gt;");</a:t>
            </a:r>
            <a:endParaRPr lang="it-IT" altLang="ko-KR" sz="1400"/>
          </a:p>
          <a:p>
            <a:pPr lvl="0" defTabSz="180000">
              <a:defRPr/>
            </a:pPr>
            <a:r>
              <a:rPr lang="it-IT" altLang="ko-KR" sz="1400"/>
              <a:t>	document.write("(3==-2) || (-1&lt;0) : " + (</a:t>
            </a:r>
            <a:r>
              <a:rPr lang="it-IT" altLang="ko-KR" sz="1400" b="1"/>
              <a:t>(3==2)||(-1&lt;0)</a:t>
            </a:r>
            <a:r>
              <a:rPr lang="it-IT" altLang="ko-KR" sz="1400"/>
              <a:t>));</a:t>
            </a:r>
            <a:endParaRPr lang="it-IT" altLang="ko-KR" sz="1400"/>
          </a:p>
          <a:p>
            <a:pPr lvl="0" defTabSz="180000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3" y="1847922"/>
            <a:ext cx="2537143" cy="35252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en-US" altLang="ko-KR" dirty="0"/>
          </a:p>
          <a:p>
            <a:pPr lvl="1"/>
            <a:r>
              <a:rPr lang="en-US" altLang="ko-KR" dirty="0" smtClean="0"/>
              <a:t>condition </a:t>
            </a:r>
            <a:r>
              <a:rPr lang="en-US" altLang="ko-KR" dirty="0"/>
              <a:t>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smtClean="0"/>
              <a:t>전체 </a:t>
            </a:r>
            <a:r>
              <a:rPr lang="ko-KR" altLang="en-US" dirty="0"/>
              <a:t>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06896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–12 </a:t>
            </a:r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628800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b=5;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("a=" + a + ", b=" + b + "&lt;</a:t>
            </a:r>
            <a:r>
              <a:rPr lang="en-US" altLang="ko-KR" sz="1400" dirty="0" err="1" smtClean="0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두수의 차이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 (</a:t>
            </a:r>
            <a:r>
              <a:rPr lang="en-US" altLang="ko-KR" sz="1400" b="1" dirty="0" smtClean="0"/>
              <a:t>(a&gt;b)?(a-b):(b-a)</a:t>
            </a:r>
            <a:r>
              <a:rPr lang="en-US" altLang="ko-KR" sz="1400" dirty="0" smtClean="0"/>
              <a:t>));</a:t>
            </a:r>
          </a:p>
          <a:p>
            <a:pPr defTabSz="180000"/>
            <a:r>
              <a:rPr lang="en-US" altLang="ko-KR" sz="1400" dirty="0" smtClean="0"/>
              <a:t>&lt;/script&gt;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68" y="1644358"/>
            <a:ext cx="2673846" cy="261051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비트들끼리의 비트 논리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87624" y="2132856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 smtClean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비</a:t>
                </a:r>
                <a:r>
                  <a:rPr lang="ko-KR" altLang="en-US" sz="1000" dirty="0"/>
                  <a:t>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바이트</a:t>
                </a:r>
                <a:endParaRPr lang="ko-KR" altLang="en-US" sz="1000" dirty="0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</a:t>
            </a:r>
            <a:r>
              <a:rPr lang="ko-KR" altLang="en-US" dirty="0" smtClean="0"/>
              <a:t>논리 연산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7" y="1882994"/>
            <a:ext cx="7855268" cy="1714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19922"/>
            <a:ext cx="7003733" cy="213741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페이지에서 자바스크립트의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ko-KR" altLang="en-US" dirty="0" smtClean="0"/>
              <a:t>사용자의 입력 및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마우스와 키보드 입력은 오직 자바스크립트로만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기능</a:t>
            </a:r>
          </a:p>
          <a:p>
            <a:pPr lvl="0"/>
            <a:r>
              <a:rPr lang="ko-KR" altLang="en-US" dirty="0" smtClean="0"/>
              <a:t>웹 페이지 내용 및 모양의 동적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, CSS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동적 변경</a:t>
            </a:r>
          </a:p>
          <a:p>
            <a:pPr lvl="0"/>
            <a:r>
              <a:rPr lang="ko-KR" altLang="en-US" dirty="0" smtClean="0"/>
              <a:t>브라우저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 크기와 모양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윈도우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웹 사이트 접속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히스토리</a:t>
            </a:r>
            <a:r>
              <a:rPr lang="ko-KR" altLang="en-US" dirty="0" smtClean="0"/>
              <a:t> 제어</a:t>
            </a:r>
          </a:p>
          <a:p>
            <a:pPr lvl="0"/>
            <a:r>
              <a:rPr lang="ko-KR" altLang="en-US" dirty="0" smtClean="0"/>
              <a:t>웹 서버와의 통신</a:t>
            </a:r>
            <a:endParaRPr lang="en-US" altLang="ko-KR" dirty="0" smtClean="0"/>
          </a:p>
          <a:p>
            <a:r>
              <a:rPr lang="ko-KR" altLang="en-US" dirty="0" smtClean="0"/>
              <a:t>웹 애플리케이션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 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세션 스토리지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위치정보서비스 등</a:t>
            </a:r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시프트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 </a:t>
            </a:r>
            <a:r>
              <a:rPr lang="ko-KR" altLang="en-US" dirty="0"/>
              <a:t>공간에서 </a:t>
            </a:r>
            <a:r>
              <a:rPr lang="ko-KR" altLang="en-US" dirty="0" smtClean="0"/>
              <a:t>비트들의 오른쪽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왼쪽 이동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88" y="4653136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–13 </a:t>
            </a:r>
            <a:r>
              <a:rPr lang="ko-KR" altLang="en-US" dirty="0"/>
              <a:t>비트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912" y="1342796"/>
            <a:ext cx="475391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digit8(v</a:t>
            </a:r>
            <a:r>
              <a:rPr lang="en-US" altLang="ko-KR" sz="1000" b="1" dirty="0" smtClean="0"/>
              <a:t>) { </a:t>
            </a:r>
            <a:r>
              <a:rPr lang="en-US" altLang="ko-KR" sz="1000" dirty="0" smtClean="0"/>
              <a:t>// </a:t>
            </a:r>
            <a:r>
              <a:rPr lang="ko-KR" altLang="en-US" sz="1000" dirty="0" smtClean="0"/>
              <a:t>숫자 </a:t>
            </a:r>
            <a:r>
              <a:rPr lang="en-US" altLang="ko-KR" sz="1000" dirty="0" smtClean="0"/>
              <a:t>v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8</a:t>
            </a:r>
            <a:r>
              <a:rPr lang="ko-KR" altLang="en-US" sz="1000" dirty="0" smtClean="0"/>
              <a:t>비트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진수로 변환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="";</a:t>
            </a:r>
          </a:p>
          <a:p>
            <a:pPr defTabSz="180000"/>
            <a:r>
              <a:rPr lang="nn-NO" altLang="ko-KR" sz="1000" dirty="0" smtClean="0"/>
              <a:t>	for(i=0</a:t>
            </a:r>
            <a:r>
              <a:rPr lang="nn-NO" altLang="ko-KR" sz="1000" dirty="0"/>
              <a:t>; i&lt;8; i++, v&lt;&lt;=1</a:t>
            </a:r>
            <a:r>
              <a:rPr lang="nn-NO" altLang="ko-KR" sz="1000" dirty="0" smtClean="0"/>
              <a:t>) {</a:t>
            </a:r>
            <a:endParaRPr lang="nn-NO" altLang="ko-KR" sz="1000" dirty="0"/>
          </a:p>
          <a:p>
            <a:pPr defTabSz="180000"/>
            <a:r>
              <a:rPr lang="en-US" altLang="ko-KR" sz="1000" dirty="0" smtClean="0"/>
              <a:t>		if</a:t>
            </a:r>
            <a:r>
              <a:rPr lang="en-US" altLang="ko-KR" sz="1000" dirty="0"/>
              <a:t>((v &amp; 0x80))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"1";</a:t>
            </a:r>
          </a:p>
          <a:p>
            <a:pPr defTabSz="180000"/>
            <a:r>
              <a:rPr lang="en-US" altLang="ko-KR" sz="1000" dirty="0" smtClean="0"/>
              <a:t>		else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"0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return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논리 연산과 시프트 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x=10, y=3;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("x=" + x + ", y=" + y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("y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y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&amp;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x&amp;y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|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x|y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^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x^y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("~x     : </a:t>
            </a:r>
            <a:r>
              <a:rPr lang="en-US" altLang="ko-KR" sz="1000" dirty="0" smtClean="0"/>
              <a:t>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~x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&lt;&lt;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x&lt;&lt;1</a:t>
            </a:r>
            <a:r>
              <a:rPr lang="fr-FR" altLang="ko-KR" sz="1000" dirty="0"/>
              <a:t>) + " (" + (x&lt;&lt;1) + ")&lt;br&gt;");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&gt;&gt;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x&gt;&gt;1</a:t>
            </a:r>
            <a:r>
              <a:rPr lang="fr-FR" altLang="ko-KR" sz="1000" dirty="0"/>
              <a:t>) + " (" + (x&gt;&gt;1) + ")&lt;br&gt;");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&gt;&gt;&gt; 1: </a:t>
            </a:r>
            <a:r>
              <a:rPr lang="en-US" altLang="ko-KR" sz="1000" dirty="0" smtClean="0"/>
              <a:t>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x&gt;&gt;&gt;1</a:t>
            </a:r>
            <a:r>
              <a:rPr lang="en-US" altLang="ko-KR" sz="1000" dirty="0"/>
              <a:t>) + " (" + (x&gt;&gt;&gt;1) + </a:t>
            </a:r>
            <a:r>
              <a:rPr lang="en-US" altLang="ko-KR" sz="1000" dirty="0" smtClean="0"/>
              <a:t>")");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&lt;/pre&gt;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84784"/>
            <a:ext cx="2983146" cy="390430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7714037" y="4188602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곱하기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 효과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43987" y="4761791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 smtClean="0"/>
              <a:t>나누기 </a:t>
            </a:r>
            <a:r>
              <a:rPr lang="en-US" altLang="ko-KR" sz="1000" dirty="0" smtClean="0"/>
              <a:t>2</a:t>
            </a:r>
          </a:p>
          <a:p>
            <a:pPr fontAlgn="base"/>
            <a:r>
              <a:rPr lang="ko-KR" altLang="en-US" sz="1000" dirty="0" smtClean="0"/>
              <a:t>효과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문자열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순서에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 비교</a:t>
            </a:r>
            <a:endParaRPr lang="en-US" altLang="ko-KR" dirty="0" smtClean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사전 순으로 비교 결과 리턴</a:t>
            </a:r>
            <a:endParaRPr lang="ko-KR" altLang="en-US" dirty="0"/>
          </a:p>
          <a:p>
            <a:pPr lvl="2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7744" y="1818690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“de”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23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“abc23”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“23abc”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“35”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“2335”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58,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501008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“58abc“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+ 23 + 35;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+ 23 -&gt; “abc23“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“abc23“ + 35 -&gt;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”abc2335“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56605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-14 </a:t>
            </a:r>
            <a:r>
              <a:rPr lang="ko-KR" altLang="en-US" dirty="0"/>
              <a:t>문자열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+ 23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"35"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</a:t>
            </a:r>
            <a:r>
              <a:rPr lang="en-US" altLang="ko-KR" sz="1400" dirty="0" err="1"/>
              <a:t>abc</a:t>
            </a:r>
            <a:r>
              <a:rPr lang="en-US" altLang="ko-KR" sz="1400" dirty="0"/>
              <a:t>"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</a:t>
            </a:r>
            <a:r>
              <a:rPr lang="it-IT" altLang="ko-KR" sz="1400" b="1" dirty="0"/>
              <a:t>"abc" + 23 + 35</a:t>
            </a:r>
            <a:r>
              <a:rPr lang="it-IT" altLang="ko-KR" sz="1400" dirty="0"/>
              <a:t> + "&lt;br</a:t>
            </a:r>
            <a:r>
              <a:rPr lang="it-IT" altLang="ko-KR" sz="1400" dirty="0" smtClean="0"/>
              <a:t>&gt;&lt;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r>
              <a:rPr lang="it-IT" altLang="ko-KR" sz="1400" dirty="0" smtClean="0"/>
              <a:t>");</a:t>
            </a:r>
            <a:endParaRPr lang="it-IT" altLang="ko-KR" sz="1400" dirty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== "</a:t>
            </a:r>
            <a:r>
              <a:rPr lang="en-US" altLang="ko-KR" sz="1400" b="1" dirty="0" err="1"/>
              <a:t>kitae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&gt; "park"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2808312" cy="407205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f, 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가 크다</a:t>
            </a:r>
            <a:r>
              <a:rPr lang="en-US" altLang="ko-KR" sz="1100" dirty="0" smtClean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 smtClean="0"/>
              <a:t>조건식이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</a:t>
            </a:r>
            <a:r>
              <a:rPr lang="ko-KR" altLang="en-US" sz="1200" dirty="0" smtClean="0"/>
              <a:t>거짓인 </a:t>
            </a:r>
            <a:r>
              <a:rPr lang="ko-KR" altLang="en-US" sz="1200" dirty="0"/>
              <a:t>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r>
              <a:rPr lang="en-US" altLang="ko-KR" sz="1100" dirty="0" smtClean="0"/>
              <a:t>else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</a:t>
            </a:r>
            <a:r>
              <a:rPr lang="ko-KR" altLang="en-US" sz="1100" dirty="0" smtClean="0"/>
              <a:t>크지 않다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</a:t>
            </a:r>
            <a:r>
              <a:rPr lang="ko-KR" altLang="en-US" sz="1200" dirty="0" err="1" smtClean="0"/>
              <a:t>행문</a:t>
            </a:r>
            <a:r>
              <a:rPr lang="en-US" altLang="ko-KR" sz="1200" dirty="0" smtClean="0"/>
              <a:t>2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else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r>
              <a:rPr lang="en-US" altLang="ko-KR" sz="1100" dirty="0" smtClean="0"/>
              <a:t>if(a &lt; b)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(“b</a:t>
            </a:r>
            <a:r>
              <a:rPr lang="ko-KR" altLang="en-US" sz="1100" dirty="0" smtClean="0"/>
              <a:t>가 </a:t>
            </a:r>
            <a:r>
              <a:rPr lang="ko-KR" altLang="en-US" sz="1100" dirty="0"/>
              <a:t>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b</a:t>
            </a:r>
            <a:r>
              <a:rPr lang="ko-KR" altLang="en-US" sz="1100" dirty="0" smtClean="0"/>
              <a:t>는 같다</a:t>
            </a:r>
            <a:r>
              <a:rPr lang="en-US" altLang="ko-KR" sz="1100" dirty="0" smtClean="0"/>
              <a:t>“);</a:t>
            </a:r>
            <a:endParaRPr lang="en-US" altLang="ko-KR" sz="11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–15 </a:t>
            </a:r>
            <a:r>
              <a:rPr lang="en-US" altLang="ko-KR" dirty="0"/>
              <a:t>if-else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412776"/>
            <a:ext cx="54006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80000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&lt;head&gt;&lt;title&gt;if-else&lt;/title&gt;&lt;/head&gt;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&lt;h3&gt;if-else</a:t>
            </a:r>
            <a:r>
              <a:rPr lang="ko-KR" altLang="en-US" sz="1400"/>
              <a:t>를 이용한 학점 매기기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var grade;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 b="1"/>
              <a:t>	var</a:t>
            </a:r>
            <a:r>
              <a:rPr lang="ko-KR" altLang="en-US" sz="1400" b="1"/>
              <a:t> </a:t>
            </a:r>
            <a:r>
              <a:rPr lang="en-US" altLang="ko-KR" sz="1400" b="1"/>
              <a:t>score = prompt("</a:t>
            </a:r>
            <a:r>
              <a:rPr lang="ko-KR" altLang="en-US" sz="1400" b="1"/>
              <a:t>황기태 님 점수를 입력하세요</a:t>
            </a:r>
            <a:r>
              <a:rPr lang="en-US" altLang="ko-KR" sz="1400" b="1"/>
              <a:t>", 100);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/>
              <a:t>	score = parseInt(score); // </a:t>
            </a:r>
            <a:r>
              <a:rPr lang="ko-KR" altLang="en-US" sz="1400"/>
              <a:t>문자열을 숫자로 바꿈</a:t>
            </a:r>
            <a:endParaRPr lang="ko-KR" altLang="en-US" sz="1400"/>
          </a:p>
          <a:p>
            <a:pPr lvl="0" defTabSz="180000">
              <a:defRPr/>
            </a:pPr>
            <a:r>
              <a:rPr lang="en-US" altLang="ko-KR" sz="1400"/>
              <a:t>	if(score &gt;= 90) // score</a:t>
            </a:r>
            <a:r>
              <a:rPr lang="ko-KR" altLang="en-US" sz="1400"/>
              <a:t>가 </a:t>
            </a:r>
            <a:r>
              <a:rPr lang="en-US" altLang="ko-KR" sz="1400"/>
              <a:t>90 </a:t>
            </a:r>
            <a:r>
              <a:rPr lang="ko-KR" altLang="en-US" sz="1400"/>
              <a:t>이상</a:t>
            </a:r>
            <a:endParaRPr lang="ko-KR" altLang="en-US" sz="1400"/>
          </a:p>
          <a:p>
            <a:pPr lvl="0" defTabSz="180000">
              <a:defRPr/>
            </a:pPr>
            <a:r>
              <a:rPr lang="en-US" altLang="ko-KR" sz="1400"/>
              <a:t>		grade = "A";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else if(score &gt;= 80) // 80 </a:t>
            </a:r>
            <a:r>
              <a:rPr lang="ko-KR" altLang="en-US" sz="1400"/>
              <a:t>이상 </a:t>
            </a:r>
            <a:r>
              <a:rPr lang="en-US" altLang="ko-KR" sz="1400"/>
              <a:t>90 </a:t>
            </a:r>
            <a:r>
              <a:rPr lang="ko-KR" altLang="en-US" sz="1400"/>
              <a:t>미만</a:t>
            </a:r>
            <a:endParaRPr lang="ko-KR" altLang="en-US" sz="1400"/>
          </a:p>
          <a:p>
            <a:pPr lvl="0" defTabSz="180000">
              <a:defRPr/>
            </a:pPr>
            <a:r>
              <a:rPr lang="en-US" altLang="ko-KR" sz="1400"/>
              <a:t>		grade = "B";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else if(score &gt;= 70) // 70 </a:t>
            </a:r>
            <a:r>
              <a:rPr lang="ko-KR" altLang="en-US" sz="1400"/>
              <a:t>이상 </a:t>
            </a:r>
            <a:r>
              <a:rPr lang="en-US" altLang="ko-KR" sz="1400"/>
              <a:t>80 </a:t>
            </a:r>
            <a:r>
              <a:rPr lang="ko-KR" altLang="en-US" sz="1400"/>
              <a:t>미만</a:t>
            </a:r>
            <a:endParaRPr lang="ko-KR" altLang="en-US" sz="1400"/>
          </a:p>
          <a:p>
            <a:pPr lvl="0" defTabSz="180000">
              <a:defRPr/>
            </a:pPr>
            <a:r>
              <a:rPr lang="en-US" altLang="ko-KR" sz="1400"/>
              <a:t>		grade = "C";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else if(score &gt;= 60) // 60 </a:t>
            </a:r>
            <a:r>
              <a:rPr lang="ko-KR" altLang="en-US" sz="1400"/>
              <a:t>이상 </a:t>
            </a:r>
            <a:r>
              <a:rPr lang="en-US" altLang="ko-KR" sz="1400"/>
              <a:t>70 </a:t>
            </a:r>
            <a:r>
              <a:rPr lang="ko-KR" altLang="en-US" sz="1400"/>
              <a:t>미만</a:t>
            </a:r>
            <a:endParaRPr lang="ko-KR" altLang="en-US" sz="1400"/>
          </a:p>
          <a:p>
            <a:pPr lvl="0" defTabSz="180000">
              <a:defRPr/>
            </a:pPr>
            <a:r>
              <a:rPr lang="en-US" altLang="ko-KR" sz="1400"/>
              <a:t>		grade = "D";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else // 60 </a:t>
            </a:r>
            <a:r>
              <a:rPr lang="ko-KR" altLang="en-US" sz="1400"/>
              <a:t>미만</a:t>
            </a:r>
            <a:endParaRPr lang="ko-KR" altLang="en-US" sz="1400"/>
          </a:p>
          <a:p>
            <a:pPr lvl="0" defTabSz="180000">
              <a:defRPr/>
            </a:pPr>
            <a:r>
              <a:rPr lang="en-US" altLang="ko-KR" sz="1400"/>
              <a:t>		grade = "F";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document.write(score + "</a:t>
            </a:r>
            <a:r>
              <a:rPr lang="ko-KR" altLang="en-US" sz="1400"/>
              <a:t>는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/>
              <a:t>+ grade + "</a:t>
            </a:r>
            <a:r>
              <a:rPr lang="ko-KR" altLang="en-US" sz="1400"/>
              <a:t>입니다</a:t>
            </a:r>
            <a:r>
              <a:rPr lang="en-US" altLang="ko-KR" sz="1400"/>
              <a:t>.&lt;br&gt;")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204864"/>
            <a:ext cx="3179774" cy="1355830"/>
            <a:chOff x="978693" y="-346949"/>
            <a:chExt cx="7848483" cy="38290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286" y="-333906"/>
              <a:ext cx="3763890" cy="38160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693" y="-346949"/>
              <a:ext cx="4086225" cy="38290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5" y="3861048"/>
            <a:ext cx="2787005" cy="19971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</a:t>
            </a:r>
            <a:r>
              <a:rPr lang="en-US" altLang="ko-KR" dirty="0" smtClean="0"/>
              <a:t>switch </a:t>
            </a:r>
            <a:r>
              <a:rPr lang="ko-KR" altLang="en-US" dirty="0" smtClean="0"/>
              <a:t>문 적합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</a:t>
            </a:r>
            <a:r>
              <a:rPr lang="ko-KR" altLang="en-US" sz="1400" dirty="0" smtClean="0"/>
              <a:t>값과 </a:t>
            </a:r>
            <a:r>
              <a:rPr lang="ko-KR" altLang="en-US" sz="1400" dirty="0"/>
              <a:t>같을 때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 // </a:t>
            </a:r>
            <a:r>
              <a:rPr lang="ko-KR" altLang="en-US" sz="1400" dirty="0"/>
              <a:t>어느 </a:t>
            </a:r>
            <a:r>
              <a:rPr lang="ko-KR" altLang="en-US" sz="1400" dirty="0" smtClean="0"/>
              <a:t>값과도 </a:t>
            </a:r>
            <a:r>
              <a:rPr lang="ko-KR" altLang="en-US" sz="1400" dirty="0"/>
              <a:t>같지 않을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fruits=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switch(fruits) {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바나나</a:t>
            </a:r>
            <a:r>
              <a:rPr lang="en-US" altLang="ko-KR" sz="1400" dirty="0" smtClean="0"/>
              <a:t>":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= 200; break;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 = 300;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price = </a:t>
            </a:r>
            <a:r>
              <a:rPr lang="en-US" altLang="ko-KR" sz="1400" dirty="0" smtClean="0"/>
              <a:t>400;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팔지 않습니다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price = 0;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// switch </a:t>
            </a:r>
            <a:r>
              <a:rPr lang="ko-KR" altLang="en-US" sz="1400" dirty="0" smtClean="0"/>
              <a:t>문의 실행 결과 </a:t>
            </a:r>
            <a:r>
              <a:rPr lang="en-US" altLang="ko-KR" sz="1400" dirty="0" smtClean="0"/>
              <a:t>price=300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case </a:t>
            </a:r>
            <a:r>
              <a:rPr lang="ko-KR" altLang="en-US" smtClean="0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‘값’은 상수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‘값’에 변수나 식은 사용 불가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844824"/>
            <a:ext cx="453650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1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2.7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“Seoul”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true :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8" y="364502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switch </a:t>
            </a:r>
            <a:r>
              <a:rPr lang="ko-KR" altLang="en-US" smtClean="0"/>
              <a:t>문에서 </a:t>
            </a:r>
            <a:r>
              <a:rPr lang="en-US" altLang="ko-KR" smtClean="0"/>
              <a:t>break </a:t>
            </a:r>
            <a:r>
              <a:rPr lang="ko-KR" altLang="en-US" smtClean="0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switch </a:t>
            </a:r>
            <a:r>
              <a:rPr lang="ko-KR" altLang="en-US" dirty="0" smtClean="0"/>
              <a:t>문 종료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break</a:t>
            </a:r>
            <a:r>
              <a:rPr lang="en-US" altLang="ko-KR" dirty="0"/>
              <a:t>; </a:t>
            </a:r>
            <a:r>
              <a:rPr lang="ko-KR" altLang="en-US" dirty="0"/>
              <a:t>문을 </a:t>
            </a:r>
            <a:r>
              <a:rPr lang="ko-KR" altLang="en-US" dirty="0" smtClean="0"/>
              <a:t>만날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때까지 아래로 코드 계속 실행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644264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city="Seoul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b="1" dirty="0" smtClean="0"/>
                <a:t>switch(city)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case "Seoul</a:t>
              </a:r>
              <a:r>
                <a:rPr lang="en-US" altLang="ko-KR" sz="1400" b="1" dirty="0"/>
                <a:t>"</a:t>
              </a:r>
              <a:r>
                <a:rPr lang="en-US" altLang="ko-KR" sz="1400" b="1" dirty="0" smtClean="0"/>
                <a:t>: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 smtClean="0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서울</a:t>
              </a:r>
              <a:r>
                <a:rPr lang="en-US" altLang="ko-KR" sz="1400" b="1" dirty="0" smtClean="0"/>
                <a:t>");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strike="sngStrike" dirty="0" smtClean="0"/>
                <a:t>break</a:t>
              </a:r>
              <a:r>
                <a:rPr lang="en-US" altLang="ko-KR" sz="1400" strike="sngStrike" dirty="0"/>
                <a:t>;</a:t>
              </a:r>
            </a:p>
            <a:p>
              <a:pPr defTabSz="180000"/>
              <a:r>
                <a:rPr lang="en-US" altLang="ko-KR" sz="1400" dirty="0" smtClean="0"/>
                <a:t>	case "</a:t>
              </a:r>
              <a:r>
                <a:rPr lang="en-US" altLang="ko-KR" sz="1400" dirty="0" err="1" smtClean="0"/>
                <a:t>NewYork</a:t>
              </a:r>
              <a:r>
                <a:rPr lang="en-US" altLang="ko-KR" sz="1400" dirty="0" smtClean="0"/>
                <a:t>":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뉴욕</a:t>
              </a:r>
              <a:r>
                <a:rPr lang="en-US" altLang="ko-KR" sz="1400" b="1" dirty="0" smtClean="0"/>
                <a:t>");</a:t>
              </a:r>
            </a:p>
            <a:p>
              <a:pPr defTabSz="180000"/>
              <a:r>
                <a:rPr lang="en-US" altLang="ko-KR" sz="1400" b="1" dirty="0" smtClean="0"/>
                <a:t>		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case 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Paris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dirty="0" err="1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"</a:t>
              </a:r>
              <a:r>
                <a:rPr lang="ko-KR" altLang="en-US" sz="1400" dirty="0" smtClean="0"/>
                <a:t>파리</a:t>
              </a:r>
              <a:r>
                <a:rPr lang="en-US" altLang="ko-KR" sz="1400" dirty="0" smtClean="0"/>
                <a:t>");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break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day="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switch(day)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화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수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목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금</a:t>
            </a:r>
            <a:r>
              <a:rPr lang="en-US" altLang="ko-KR" sz="1400" dirty="0" smtClean="0"/>
              <a:t>": 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정상영업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토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": 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휴일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 smtClean="0"/>
              <a:t>		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서울뉴욕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정상영업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 smtClean="0"/>
              <a:t>break;</a:t>
            </a:r>
            <a:r>
              <a:rPr lang="ko-KR" altLang="en-US" sz="1000" dirty="0" smtClean="0"/>
              <a:t>를 만날 때까지 아래로 실행을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계속하는 사례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(b) </a:t>
            </a:r>
            <a:r>
              <a:rPr lang="ko-KR" altLang="en-US" sz="1000" dirty="0" smtClean="0"/>
              <a:t>여러 </a:t>
            </a:r>
            <a:r>
              <a:rPr lang="en-US" altLang="ko-KR" sz="1000" dirty="0" smtClean="0"/>
              <a:t>case</a:t>
            </a:r>
            <a:r>
              <a:rPr lang="ko-KR" altLang="en-US" sz="1000" dirty="0" smtClean="0"/>
              <a:t>에 대해 동일한 코드를 실행하도록</a:t>
            </a:r>
            <a:endParaRPr lang="en-US" altLang="ko-KR" sz="1000" dirty="0" smtClean="0"/>
          </a:p>
          <a:p>
            <a:r>
              <a:rPr lang="ko-KR" altLang="en-US" sz="1000" b="1" dirty="0" smtClean="0"/>
              <a:t>의도적으로 </a:t>
            </a:r>
            <a:r>
              <a:rPr lang="en-US" altLang="ko-KR" sz="1000" b="1" dirty="0" smtClean="0"/>
              <a:t>break; </a:t>
            </a:r>
            <a:r>
              <a:rPr lang="ko-KR" altLang="en-US" sz="1000" b="1" dirty="0" smtClean="0"/>
              <a:t>를 생략</a:t>
            </a:r>
            <a:r>
              <a:rPr lang="ko-KR" altLang="en-US" sz="1000" dirty="0" smtClean="0"/>
              <a:t>한 경우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–16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345297"/>
            <a:ext cx="5112568" cy="54250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80000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&lt;head&gt;&lt;title&gt;switch&lt;/title&gt;&lt;/head&gt;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&lt;h3&gt;switch </a:t>
            </a:r>
            <a:r>
              <a:rPr lang="ko-KR" altLang="en-US" sz="1400"/>
              <a:t>문으로 커피 주문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var price = 0;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var</a:t>
            </a:r>
            <a:r>
              <a:rPr lang="ko-KR" altLang="en-US" sz="1400"/>
              <a:t> </a:t>
            </a:r>
            <a:r>
              <a:rPr lang="en-US" altLang="ko-KR" sz="1400"/>
              <a:t>coffee = "</a:t>
            </a:r>
            <a:r>
              <a:rPr lang="ko-KR" altLang="en-US" sz="1400"/>
              <a:t>무슨 커피 드릴까요</a:t>
            </a:r>
            <a:r>
              <a:rPr lang="en-US" altLang="ko-KR" sz="1400"/>
              <a:t>?", "");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 b="1"/>
              <a:t>	switch(coffee) {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	case "espresso" :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	case "</a:t>
            </a:r>
            <a:r>
              <a:rPr lang="ko-KR" altLang="en-US" sz="1400" b="1"/>
              <a:t>에스프레소</a:t>
            </a:r>
            <a:r>
              <a:rPr lang="en-US" altLang="ko-KR" sz="1400" b="1"/>
              <a:t>"</a:t>
            </a:r>
            <a:r>
              <a:rPr lang="ko-KR" altLang="en-US" sz="1400" b="1"/>
              <a:t> </a:t>
            </a:r>
            <a:r>
              <a:rPr lang="en-US" altLang="ko-KR" sz="1400" b="1"/>
              <a:t>: price = 2000;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		break;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	case "</a:t>
            </a:r>
            <a:r>
              <a:rPr lang="ko-KR" altLang="en-US" sz="1400" b="1"/>
              <a:t>카푸치노</a:t>
            </a:r>
            <a:r>
              <a:rPr lang="en-US" altLang="ko-KR" sz="1400" b="1"/>
              <a:t>"</a:t>
            </a:r>
            <a:r>
              <a:rPr lang="ko-KR" altLang="en-US" sz="1400" b="1"/>
              <a:t> </a:t>
            </a:r>
            <a:r>
              <a:rPr lang="en-US" altLang="ko-KR" sz="1400" b="1"/>
              <a:t>: price = 3000;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		break;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	case "</a:t>
            </a:r>
            <a:r>
              <a:rPr lang="ko-KR" altLang="en-US" sz="1400" b="1"/>
              <a:t>카페라떼</a:t>
            </a:r>
            <a:r>
              <a:rPr lang="en-US" altLang="ko-KR" sz="1400" b="1"/>
              <a:t>"</a:t>
            </a:r>
            <a:r>
              <a:rPr lang="ko-KR" altLang="en-US" sz="1400" b="1"/>
              <a:t> </a:t>
            </a:r>
            <a:r>
              <a:rPr lang="en-US" altLang="ko-KR" sz="1400" b="1"/>
              <a:t>: price = 3500;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		break;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	default : 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		document.write(coffee + "</a:t>
            </a:r>
            <a:r>
              <a:rPr lang="ko-KR" altLang="en-US" sz="1400" b="1"/>
              <a:t>는 없습니다</a:t>
            </a:r>
            <a:r>
              <a:rPr lang="en-US" altLang="ko-KR" sz="1400" b="1"/>
              <a:t>.");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 b="1"/>
              <a:t>	}</a:t>
            </a:r>
            <a:endParaRPr lang="en-US" altLang="ko-KR" sz="1400" b="1"/>
          </a:p>
          <a:p>
            <a:pPr lvl="0" defTabSz="180000">
              <a:defRPr/>
            </a:pPr>
            <a:r>
              <a:rPr lang="en-US" altLang="ko-KR" sz="1400"/>
              <a:t>	if(price != 0)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	document.write(coffee + "</a:t>
            </a:r>
            <a:r>
              <a:rPr lang="ko-KR" altLang="en-US" sz="1400"/>
              <a:t>는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/>
              <a:t>+ price + "</a:t>
            </a:r>
            <a:r>
              <a:rPr lang="ko-KR" altLang="en-US" sz="1400"/>
              <a:t>원입니다</a:t>
            </a:r>
            <a:r>
              <a:rPr lang="en-US" altLang="ko-KR" sz="1400"/>
              <a:t>.");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851920" y="3579296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/>
              <a:t>“espresso”</a:t>
            </a:r>
            <a:r>
              <a:rPr lang="ko-KR" altLang="en-US" sz="1000" dirty="0" smtClean="0"/>
              <a:t>나 </a:t>
            </a:r>
            <a:endParaRPr lang="en-US" altLang="ko-KR" sz="1000" dirty="0" smtClean="0"/>
          </a:p>
          <a:p>
            <a:r>
              <a:rPr lang="en-US" altLang="ko-KR" sz="1000" dirty="0" smtClean="0"/>
              <a:t>“</a:t>
            </a:r>
            <a:r>
              <a:rPr lang="ko-KR" altLang="en-US" sz="1000" dirty="0" err="1" smtClean="0"/>
              <a:t>에스프레소</a:t>
            </a:r>
            <a:r>
              <a:rPr lang="en-US" altLang="ko-KR" sz="1000" dirty="0" smtClean="0"/>
              <a:t>” </a:t>
            </a:r>
            <a:r>
              <a:rPr lang="ko-KR" altLang="en-US" sz="1000" dirty="0" smtClean="0"/>
              <a:t>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경우</a:t>
            </a:r>
            <a:endParaRPr lang="en-US" altLang="ko-KR" sz="1000" dirty="0" smtClean="0"/>
          </a:p>
          <a:p>
            <a:r>
              <a:rPr lang="ko-KR" altLang="en-US" sz="1000" dirty="0" smtClean="0"/>
              <a:t>모두 실행</a:t>
            </a:r>
            <a:endParaRPr lang="ko-KR" altLang="en-US" sz="1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249988" y="1653364"/>
            <a:ext cx="3351286" cy="1877178"/>
            <a:chOff x="1587757" y="1281632"/>
            <a:chExt cx="7343642" cy="38727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757" y="1281632"/>
              <a:ext cx="3276600" cy="3867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1306253"/>
              <a:ext cx="4143375" cy="3848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3835909"/>
            <a:ext cx="2931021" cy="210034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코드의 위치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작성이 가능한 위치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속성에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2. &lt;script&gt;&lt;/script&gt; </a:t>
            </a:r>
            <a:r>
              <a:rPr lang="ko-KR" altLang="en-US" dirty="0" smtClean="0"/>
              <a:t>태그에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자바스크립트 파일에 작성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 smtClean="0"/>
          </a:p>
          <a:p>
            <a:pPr lvl="0"/>
            <a:endParaRPr lang="en-US" altLang="ko-KR" dirty="0" smtClean="0"/>
          </a:p>
          <a:p>
            <a:pPr marL="0" lvl="0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자바스크립트 코드 작성</a:t>
            </a:r>
          </a:p>
          <a:p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943519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for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while</a:t>
            </a:r>
            <a:r>
              <a:rPr lang="ko-KR" altLang="en-US" sz="2000" dirty="0" smtClean="0"/>
              <a:t> 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do-while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881093" y="1360323"/>
            <a:ext cx="5279697" cy="1419975"/>
            <a:chOff x="2483768" y="1524751"/>
            <a:chExt cx="5279697" cy="14199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526865"/>
              <a:ext cx="2713191" cy="1417861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531217" y="1524751"/>
              <a:ext cx="2232248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// 0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9</a:t>
              </a:r>
              <a:r>
                <a:rPr lang="ko-KR" altLang="en-US" sz="1400" dirty="0"/>
                <a:t>까지 출력</a:t>
              </a:r>
            </a:p>
            <a:p>
              <a:pPr defTabSz="180000"/>
              <a:r>
                <a:rPr lang="en-US" altLang="ko-KR" sz="1400" dirty="0" smtClean="0"/>
                <a:t>for(</a:t>
              </a:r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=0; 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&lt;10; 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++)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31217" y="2636949"/>
              <a:ext cx="2232248" cy="3077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0123456789</a:t>
              </a:r>
              <a:endParaRPr lang="ko-KR" altLang="en-US" sz="14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875457" y="3109999"/>
            <a:ext cx="5368951" cy="1584176"/>
            <a:chOff x="2474550" y="3383956"/>
            <a:chExt cx="5368951" cy="158417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550" y="3393377"/>
              <a:ext cx="1728192" cy="1574755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4675149" y="3383956"/>
              <a:ext cx="316835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 smtClean="0"/>
                <a:t>=0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while(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&lt;10) { // </a:t>
              </a:r>
              <a:r>
                <a:rPr lang="en-US" altLang="ko-KR" sz="1400" dirty="0" err="1" smtClean="0"/>
                <a:t>i</a:t>
              </a:r>
              <a:r>
                <a:rPr lang="ko-KR" altLang="en-US" sz="1400" dirty="0" smtClean="0"/>
                <a:t>가 </a:t>
              </a:r>
              <a:r>
                <a:rPr lang="en-US" altLang="ko-KR" sz="1400" dirty="0" smtClean="0"/>
                <a:t>0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9</a:t>
              </a:r>
              <a:r>
                <a:rPr lang="ko-KR" altLang="en-US" sz="1400" dirty="0" smtClean="0"/>
                <a:t>까지 반복</a:t>
              </a:r>
              <a:endParaRPr lang="ko-KR" altLang="en-US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++;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675149" y="4660355"/>
              <a:ext cx="3168352" cy="3077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0123456789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875530" y="5085184"/>
            <a:ext cx="5359660" cy="1585632"/>
            <a:chOff x="2483841" y="5175400"/>
            <a:chExt cx="5359660" cy="158563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841" y="5175400"/>
              <a:ext cx="1736223" cy="1585632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4675149" y="5175400"/>
              <a:ext cx="316835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 smtClean="0"/>
                <a:t>=0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do { // </a:t>
              </a:r>
              <a:r>
                <a:rPr lang="en-US" altLang="ko-KR" sz="1400" dirty="0" err="1" smtClean="0"/>
                <a:t>i</a:t>
              </a:r>
              <a:r>
                <a:rPr lang="ko-KR" altLang="en-US" sz="1400" dirty="0" smtClean="0"/>
                <a:t>가 </a:t>
              </a:r>
              <a:r>
                <a:rPr lang="en-US" altLang="ko-KR" sz="1400" dirty="0" smtClean="0"/>
                <a:t>0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9</a:t>
              </a:r>
              <a:r>
                <a:rPr lang="ko-KR" altLang="en-US" sz="1400" dirty="0" smtClean="0"/>
                <a:t>까지 반복</a:t>
              </a:r>
              <a:endParaRPr lang="ko-KR" altLang="en-US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dirty="0" err="1" smtClean="0"/>
                <a:t>i</a:t>
              </a:r>
              <a:r>
                <a:rPr lang="en-US" altLang="ko-KR" sz="1400" dirty="0"/>
                <a:t>++;</a:t>
              </a:r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&lt;10);</a:t>
              </a:r>
              <a:endParaRPr lang="ko-KR" altLang="en-US" sz="14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59275" y="6453255"/>
              <a:ext cx="3184226" cy="307777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0123456789</a:t>
              </a:r>
              <a:endParaRPr lang="ko-KR" altLang="en-US" sz="1400" dirty="0"/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–17 </a:t>
            </a:r>
            <a:r>
              <a:rPr lang="en-US" altLang="ko-KR" dirty="0"/>
              <a:t>for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10px~35px </a:t>
            </a:r>
            <a:r>
              <a:rPr lang="ko-KR" altLang="en-US" dirty="0" smtClean="0"/>
              <a:t>크기로 출력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&lt;head&gt;</a:t>
            </a:r>
          </a:p>
          <a:p>
            <a:pPr defTabSz="180000"/>
            <a:r>
              <a:rPr lang="en-US" altLang="ko-KR" sz="1400" dirty="0" smtClean="0"/>
              <a:t>&lt;title&gt;for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&lt;h3&gt;for </a:t>
            </a:r>
            <a:r>
              <a:rPr lang="ko-KR" altLang="en-US" sz="1400" dirty="0"/>
              <a:t>문으로 </a:t>
            </a:r>
            <a:r>
              <a:rPr lang="en-US" altLang="ko-KR" sz="1400" dirty="0"/>
              <a:t>10px~35px </a:t>
            </a:r>
            <a:r>
              <a:rPr lang="ko-KR" altLang="en-US" sz="1400" dirty="0"/>
              <a:t>크기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size=10</a:t>
            </a:r>
            <a:r>
              <a:rPr lang="en-US" altLang="ko-KR" sz="1400" dirty="0"/>
              <a:t>; size&lt;=35; size+=5) </a:t>
            </a:r>
            <a:r>
              <a:rPr lang="en-US" altLang="ko-KR" sz="1400" dirty="0" smtClean="0"/>
              <a:t>{ // 5</a:t>
            </a:r>
            <a:r>
              <a:rPr lang="ko-KR" altLang="en-US" sz="1400" dirty="0" smtClean="0"/>
              <a:t>씩 증가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("&lt;span ");</a:t>
            </a:r>
          </a:p>
          <a:p>
            <a:pPr defTabSz="180000"/>
            <a:r>
              <a:rPr lang="fr-FR" altLang="ko-KR" sz="1400" dirty="0" smtClean="0"/>
              <a:t>		document.write</a:t>
            </a:r>
            <a:r>
              <a:rPr lang="fr-FR" altLang="ko-KR" sz="1400" dirty="0"/>
              <a:t>("style='font-size:" + size + "px'&gt;");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(size </a:t>
            </a:r>
            <a:r>
              <a:rPr lang="en-US" altLang="ko-KR" sz="1400" dirty="0"/>
              <a:t>+ "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("&lt;/span&gt;");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3335834" cy="234601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544" y="1628800"/>
            <a:ext cx="525658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&lt;!DOCTYPE html&gt;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&lt;html&gt;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&lt;head&gt;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&lt;title&gt;while </a:t>
            </a:r>
            <a:r>
              <a:rPr lang="ko-KR" altLang="en-US" sz="1400">
                <a:latin typeface="+mj-lt"/>
              </a:rPr>
              <a:t>문</a:t>
            </a:r>
            <a:r>
              <a:rPr lang="en-US" altLang="ko-KR" sz="1400">
                <a:latin typeface="+mj-lt"/>
              </a:rPr>
              <a:t>&lt;/title&gt;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&lt;/head&gt;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&lt;body&gt;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&lt;h3&gt;while </a:t>
            </a:r>
            <a:r>
              <a:rPr lang="ko-KR" altLang="en-US" sz="1400">
                <a:latin typeface="+mj-lt"/>
              </a:rPr>
              <a:t>문으로 </a:t>
            </a:r>
            <a:r>
              <a:rPr lang="en-US" altLang="ko-KR" sz="1400">
                <a:latin typeface="+mj-lt"/>
              </a:rPr>
              <a:t>0</a:t>
            </a:r>
            <a:r>
              <a:rPr lang="ko-KR" altLang="en-US" sz="1400">
                <a:latin typeface="+mj-lt"/>
              </a:rPr>
              <a:t>에서 </a:t>
            </a:r>
            <a:r>
              <a:rPr lang="en-US" altLang="ko-KR" sz="1400">
                <a:latin typeface="+mj-lt"/>
              </a:rPr>
              <a:t>n</a:t>
            </a:r>
            <a:r>
              <a:rPr lang="ko-KR" altLang="en-US" sz="1400">
                <a:latin typeface="+mj-lt"/>
              </a:rPr>
              <a:t>까지 합</a:t>
            </a:r>
            <a:r>
              <a:rPr lang="en-US" altLang="ko-KR" sz="1400">
                <a:latin typeface="+mj-lt"/>
              </a:rPr>
              <a:t>&lt;/h3&gt;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&lt;hr&gt;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&lt;script&gt;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 b="1">
                <a:latin typeface="+mj-lt"/>
              </a:rPr>
              <a:t>	var</a:t>
            </a:r>
            <a:r>
              <a:rPr lang="ko-KR" altLang="en-US" sz="1400" b="1">
                <a:latin typeface="+mj-lt"/>
              </a:rPr>
              <a:t> </a:t>
            </a:r>
            <a:r>
              <a:rPr lang="en-US" altLang="ko-KR" sz="1400" b="1">
                <a:latin typeface="+mj-lt"/>
              </a:rPr>
              <a:t>n = prompt("0</a:t>
            </a:r>
            <a:r>
              <a:rPr lang="ko-KR" altLang="en-US" sz="1400" b="1">
                <a:latin typeface="+mj-lt"/>
              </a:rPr>
              <a:t>보다 큰 정수를 입력하세요</a:t>
            </a:r>
            <a:r>
              <a:rPr lang="en-US" altLang="ko-KR" sz="1400" b="1">
                <a:latin typeface="+mj-lt"/>
              </a:rPr>
              <a:t>", 0); </a:t>
            </a:r>
            <a:endParaRPr lang="en-US" altLang="ko-KR" sz="1400" b="1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	n = parseInt(n); // </a:t>
            </a:r>
            <a:r>
              <a:rPr lang="ko-KR" altLang="en-US" sz="1400">
                <a:latin typeface="+mj-lt"/>
              </a:rPr>
              <a:t>문자열 </a:t>
            </a:r>
            <a:r>
              <a:rPr lang="en-US" altLang="ko-KR" sz="1400">
                <a:latin typeface="+mj-lt"/>
              </a:rPr>
              <a:t>n</a:t>
            </a:r>
            <a:r>
              <a:rPr lang="ko-KR" altLang="en-US" sz="1400">
                <a:latin typeface="+mj-lt"/>
              </a:rPr>
              <a:t>을 숫자로 바꿈</a:t>
            </a:r>
            <a:endParaRPr lang="ko-KR" altLang="en-US" sz="1400">
              <a:latin typeface="+mj-lt"/>
            </a:endParaRPr>
          </a:p>
          <a:p>
            <a:pPr lvl="0" defTabSz="180000">
              <a:defRPr/>
            </a:pPr>
            <a:endParaRPr lang="ko-KR" altLang="en-US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 b="1">
                <a:latin typeface="+mj-lt"/>
              </a:rPr>
              <a:t>	var i=0, sum=0;</a:t>
            </a:r>
            <a:endParaRPr lang="en-US" altLang="ko-KR" sz="1400" b="1">
              <a:latin typeface="+mj-lt"/>
            </a:endParaRPr>
          </a:p>
          <a:p>
            <a:pPr lvl="0" defTabSz="180000">
              <a:defRPr/>
            </a:pPr>
            <a:r>
              <a:rPr lang="en-US" altLang="ko-KR" sz="1400" b="1">
                <a:latin typeface="+mj-lt"/>
              </a:rPr>
              <a:t>	while(i&lt;=n) { </a:t>
            </a:r>
            <a:r>
              <a:rPr lang="en-US" altLang="ko-KR" sz="1400">
                <a:latin typeface="+mj-lt"/>
              </a:rPr>
              <a:t>// i</a:t>
            </a:r>
            <a:r>
              <a:rPr lang="ko-KR" altLang="en-US" sz="1400">
                <a:latin typeface="+mj-lt"/>
              </a:rPr>
              <a:t>가 </a:t>
            </a:r>
            <a:r>
              <a:rPr lang="en-US" altLang="ko-KR" sz="1400">
                <a:latin typeface="+mj-lt"/>
              </a:rPr>
              <a:t>0</a:t>
            </a:r>
            <a:r>
              <a:rPr lang="ko-KR" altLang="en-US" sz="1400">
                <a:latin typeface="+mj-lt"/>
              </a:rPr>
              <a:t>에서 </a:t>
            </a:r>
            <a:r>
              <a:rPr lang="en-US" altLang="ko-KR" sz="1400">
                <a:latin typeface="+mj-lt"/>
              </a:rPr>
              <a:t>n</a:t>
            </a:r>
            <a:r>
              <a:rPr lang="ko-KR" altLang="en-US" sz="1400">
                <a:latin typeface="+mj-lt"/>
              </a:rPr>
              <a:t>까지 반복</a:t>
            </a:r>
            <a:endParaRPr lang="ko-KR" altLang="en-US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		sum += i;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		i++;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	}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	document.write("0</a:t>
            </a:r>
            <a:r>
              <a:rPr lang="ko-KR" altLang="en-US" sz="1400">
                <a:latin typeface="+mj-lt"/>
              </a:rPr>
              <a:t>에서 </a:t>
            </a:r>
            <a:r>
              <a:rPr lang="en-US" altLang="ko-KR" sz="1400">
                <a:latin typeface="+mj-lt"/>
              </a:rPr>
              <a:t>"</a:t>
            </a:r>
            <a:r>
              <a:rPr lang="ko-KR" altLang="en-US" sz="1400">
                <a:latin typeface="+mj-lt"/>
              </a:rPr>
              <a:t> </a:t>
            </a:r>
            <a:r>
              <a:rPr lang="en-US" altLang="ko-KR" sz="1400">
                <a:latin typeface="+mj-lt"/>
              </a:rPr>
              <a:t>+ n + "</a:t>
            </a:r>
            <a:r>
              <a:rPr lang="ko-KR" altLang="en-US" sz="1400">
                <a:latin typeface="+mj-lt"/>
              </a:rPr>
              <a:t>까지 합은 </a:t>
            </a:r>
            <a:r>
              <a:rPr lang="en-US" altLang="ko-KR" sz="1400">
                <a:latin typeface="+mj-lt"/>
              </a:rPr>
              <a:t>"</a:t>
            </a:r>
            <a:r>
              <a:rPr lang="ko-KR" altLang="en-US" sz="1400">
                <a:latin typeface="+mj-lt"/>
              </a:rPr>
              <a:t> </a:t>
            </a:r>
            <a:r>
              <a:rPr lang="en-US" altLang="ko-KR" sz="1400">
                <a:latin typeface="+mj-lt"/>
              </a:rPr>
              <a:t>+ sum);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&lt;/script&gt;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&lt;/body&gt;</a:t>
            </a:r>
            <a:endParaRPr lang="en-US" altLang="ko-KR" sz="1400">
              <a:latin typeface="+mj-lt"/>
            </a:endParaRPr>
          </a:p>
          <a:p>
            <a:pPr lvl="0" defTabSz="180000">
              <a:defRPr/>
            </a:pPr>
            <a:r>
              <a:rPr lang="en-US" altLang="ko-KR" sz="1400">
                <a:latin typeface="+mj-lt"/>
              </a:rPr>
              <a:t>&lt;/html&gt;</a:t>
            </a:r>
            <a:endParaRPr lang="ko-KR" altLang="en-US" sz="140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–18 </a:t>
            </a:r>
            <a:r>
              <a:rPr lang="en-US" altLang="ko-KR" dirty="0"/>
              <a:t>while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0~n</a:t>
            </a:r>
            <a:r>
              <a:rPr lang="ko-KR" altLang="en-US" dirty="0"/>
              <a:t>까지의 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436096" y="1844825"/>
            <a:ext cx="3524836" cy="1703832"/>
            <a:chOff x="956497" y="1480926"/>
            <a:chExt cx="8061768" cy="38844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4" name="모서리가 둥근 사각형 설명선 3"/>
          <p:cNvSpPr/>
          <p:nvPr/>
        </p:nvSpPr>
        <p:spPr>
          <a:xfrm>
            <a:off x="1886107" y="3212976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60" y="3742020"/>
            <a:ext cx="2834688" cy="2015636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 smtClean="0"/>
              <a:t>까지 </a:t>
            </a:r>
            <a:r>
              <a:rPr lang="ko-KR" altLang="en-US" dirty="0"/>
              <a:t>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12648" y="1628800"/>
            <a:ext cx="500404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title&gt;do-while </a:t>
            </a:r>
            <a:r>
              <a:rPr lang="ko-KR" altLang="en-US" sz="1400" dirty="0" smtClean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&lt;h3&gt;do-while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do </a:t>
            </a:r>
            <a:r>
              <a:rPr lang="en-US" altLang="ko-KR" sz="1400" b="1" dirty="0">
                <a:latin typeface="+mj-lt"/>
              </a:rPr>
              <a:t>{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 </a:t>
            </a:r>
            <a:r>
              <a:rPr lang="en-US" altLang="ko-KR" sz="1400" b="1" dirty="0">
                <a:latin typeface="+mj-lt"/>
              </a:rPr>
              <a:t>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&lt;=n); //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ko-KR" altLang="en-US" sz="1400" b="1" dirty="0">
                <a:latin typeface="+mj-lt"/>
              </a:rPr>
              <a:t>가 </a:t>
            </a:r>
            <a:r>
              <a:rPr lang="en-US" altLang="ko-KR" sz="1400" b="1" dirty="0">
                <a:latin typeface="+mj-lt"/>
              </a:rPr>
              <a:t>0~n</a:t>
            </a:r>
            <a:r>
              <a:rPr lang="ko-KR" altLang="en-US" sz="1400" b="1" dirty="0"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645025"/>
            <a:ext cx="2880320" cy="195762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27671" y="1772884"/>
            <a:ext cx="3624145" cy="1698409"/>
            <a:chOff x="956497" y="1480926"/>
            <a:chExt cx="8061768" cy="38844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내의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안쪽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하나만 </a:t>
            </a:r>
            <a:r>
              <a:rPr lang="ko-KR" altLang="en-US" dirty="0"/>
              <a:t>벗어나도록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반복 코드 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반복으로 점프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916832"/>
            <a:ext cx="5793907" cy="2196293"/>
            <a:chOff x="1372633" y="2636912"/>
            <a:chExt cx="5793907" cy="2196293"/>
          </a:xfrm>
        </p:grpSpPr>
        <p:sp>
          <p:nvSpPr>
            <p:cNvPr id="4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 smtClean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}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(a) </a:t>
              </a:r>
              <a:r>
                <a:rPr lang="ko-KR" altLang="en-US" sz="1200" dirty="0" err="1" smtClean="0"/>
                <a:t>반복문</a:t>
              </a:r>
              <a:r>
                <a:rPr lang="ko-KR" altLang="en-US" sz="1200" dirty="0" smtClean="0"/>
                <a:t> 벗어나기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 smtClean="0"/>
                <a:t>중첩 </a:t>
              </a:r>
              <a:r>
                <a:rPr lang="ko-KR" altLang="en-US" sz="1200" dirty="0"/>
                <a:t>반복에서 </a:t>
              </a:r>
              <a:r>
                <a:rPr lang="ko-KR" altLang="en-US" sz="1200" dirty="0" smtClean="0"/>
                <a:t>현재 </a:t>
              </a:r>
              <a:r>
                <a:rPr lang="ko-KR" altLang="en-US" sz="1200" dirty="0" err="1" smtClean="0"/>
                <a:t>반복문만</a:t>
              </a:r>
              <a:r>
                <a:rPr lang="ko-KR" altLang="en-US" sz="1200" dirty="0" smtClean="0"/>
                <a:t> 벗어남</a:t>
              </a:r>
              <a:endParaRPr lang="ko-KR" altLang="en-US" sz="12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-20 </a:t>
            </a:r>
            <a:r>
              <a:rPr lang="en-US" altLang="ko-KR" dirty="0"/>
              <a:t>break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&lt;title&gt;break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</a:t>
            </a:r>
            <a:r>
              <a:rPr lang="ko-KR" altLang="en-US" sz="1400" dirty="0"/>
              <a:t>에서 얼마까지 </a:t>
            </a:r>
            <a:r>
              <a:rPr lang="ko-KR" altLang="en-US" sz="1400" dirty="0" smtClean="0"/>
              <a:t>더해야 </a:t>
            </a:r>
            <a:r>
              <a:rPr lang="en-US" altLang="ko-KR" sz="1400" dirty="0" smtClean="0"/>
              <a:t>3000</a:t>
            </a:r>
            <a:r>
              <a:rPr lang="ko-KR" altLang="en-US" sz="1400" dirty="0"/>
              <a:t>을</a:t>
            </a:r>
            <a:r>
              <a:rPr lang="ko-KR" altLang="en-US" sz="1400" dirty="0" smtClean="0"/>
              <a:t> 넘는가</a:t>
            </a:r>
            <a:r>
              <a:rPr lang="en-US" altLang="ko-KR" sz="1400" dirty="0" smtClean="0"/>
              <a:t>?&lt;/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=0,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 smtClean="0"/>
              <a:t>	while(true</a:t>
            </a:r>
            <a:r>
              <a:rPr lang="en-US" altLang="ko-KR" sz="1400" b="1" dirty="0"/>
              <a:t>) { </a:t>
            </a:r>
            <a:r>
              <a:rPr lang="en-US" altLang="ko-KR" sz="1400" dirty="0"/>
              <a:t>// </a:t>
            </a:r>
            <a:r>
              <a:rPr lang="ko-KR" altLang="en-US" sz="1400" dirty="0"/>
              <a:t>무한 </a:t>
            </a:r>
            <a:r>
              <a:rPr lang="ko-KR" altLang="en-US" sz="1400" dirty="0" smtClean="0"/>
              <a:t>반</a:t>
            </a:r>
            <a:r>
              <a:rPr lang="ko-KR" altLang="en-US" sz="1400" dirty="0"/>
              <a:t>복</a:t>
            </a:r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if(sum </a:t>
            </a:r>
            <a:r>
              <a:rPr lang="en-US" altLang="ko-KR" sz="1400" dirty="0"/>
              <a:t>&gt; 3000)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합이 </a:t>
            </a:r>
            <a:r>
              <a:rPr lang="en-US" altLang="ko-KR" sz="1400" dirty="0"/>
              <a:t>3000</a:t>
            </a:r>
            <a:r>
              <a:rPr lang="ko-KR" altLang="en-US" sz="1400" dirty="0"/>
              <a:t>보다 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벗어남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++;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</a:t>
            </a:r>
            <a:r>
              <a:rPr lang="ko-KR" altLang="en-US" sz="1400" dirty="0"/>
              <a:t>까지 더하면 </a:t>
            </a:r>
            <a:r>
              <a:rPr lang="en-US" altLang="ko-KR" sz="1400" dirty="0" smtClean="0"/>
              <a:t>3000</a:t>
            </a:r>
            <a:r>
              <a:rPr lang="ko-KR" altLang="en-US" sz="1400" dirty="0" smtClean="0"/>
              <a:t>을 넘음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23" y="1484784"/>
            <a:ext cx="2863205" cy="22205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-21 </a:t>
            </a:r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772816"/>
            <a:ext cx="4680520" cy="43498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80000">
              <a:defRPr/>
            </a:pPr>
            <a:r>
              <a:rPr lang="en-US" altLang="ko-KR" sz="1400"/>
              <a:t>&lt;!DOCTYPE html&gt;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&lt;html&gt;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&lt;head&gt;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&lt;title&gt;continue </a:t>
            </a:r>
            <a:r>
              <a:rPr lang="ko-KR" altLang="en-US" sz="1400"/>
              <a:t>문</a:t>
            </a:r>
            <a:r>
              <a:rPr lang="en-US" altLang="ko-KR" sz="1400"/>
              <a:t>&lt;/title&gt;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&lt;/head&gt;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&lt;body&gt;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&lt;h3&gt;3</a:t>
            </a:r>
            <a:r>
              <a:rPr lang="ko-KR" altLang="en-US" sz="1400"/>
              <a:t>으로 나눈 나머지가 </a:t>
            </a:r>
            <a:r>
              <a:rPr lang="en-US" altLang="ko-KR" sz="1400"/>
              <a:t>1</a:t>
            </a:r>
            <a:r>
              <a:rPr lang="ko-KR" altLang="en-US" sz="1400"/>
              <a:t>인 수만 더하기</a:t>
            </a:r>
            <a:r>
              <a:rPr lang="en-US" altLang="ko-KR" sz="1400"/>
              <a:t>&lt;/h3&gt;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&lt;hr&gt;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&lt;script&gt;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var sum=0;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for(i=1; i&lt;=10; i++) { // i</a:t>
            </a:r>
            <a:r>
              <a:rPr lang="ko-KR" altLang="en-US" sz="1400"/>
              <a:t>가 </a:t>
            </a:r>
            <a:r>
              <a:rPr lang="en-US" altLang="ko-KR" sz="1400"/>
              <a:t>1</a:t>
            </a:r>
            <a:r>
              <a:rPr lang="ko-KR" altLang="en-US" sz="1400"/>
              <a:t>에서 </a:t>
            </a:r>
            <a:r>
              <a:rPr lang="en-US" altLang="ko-KR" sz="1400"/>
              <a:t>10</a:t>
            </a:r>
            <a:r>
              <a:rPr lang="ko-KR" altLang="en-US" sz="1400"/>
              <a:t>까지 반복</a:t>
            </a:r>
            <a:r>
              <a:rPr lang="en-US" altLang="ko-KR" sz="1400"/>
              <a:t>s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	</a:t>
            </a:r>
            <a:r>
              <a:rPr lang="en-US" altLang="ko-KR" sz="1400" b="1"/>
              <a:t>if(i%3 != 1) </a:t>
            </a:r>
            <a:r>
              <a:rPr lang="en-US" altLang="ko-KR" sz="1400"/>
              <a:t>// 3</a:t>
            </a:r>
            <a:r>
              <a:rPr lang="ko-KR" altLang="en-US" sz="1400"/>
              <a:t>으로 나눈 나머지가 </a:t>
            </a:r>
            <a:r>
              <a:rPr lang="en-US" altLang="ko-KR" sz="1400"/>
              <a:t>1</a:t>
            </a:r>
            <a:r>
              <a:rPr lang="ko-KR" altLang="en-US" sz="1400"/>
              <a:t>이 아닌 경우</a:t>
            </a:r>
            <a:endParaRPr lang="ko-KR" altLang="en-US" sz="1400"/>
          </a:p>
          <a:p>
            <a:pPr lvl="0" defTabSz="180000">
              <a:defRPr/>
            </a:pPr>
            <a:r>
              <a:rPr lang="en-US" altLang="ko-KR" sz="1400"/>
              <a:t>			</a:t>
            </a:r>
            <a:r>
              <a:rPr lang="en-US" altLang="ko-KR" sz="1400" b="1"/>
              <a:t>continue; </a:t>
            </a:r>
            <a:r>
              <a:rPr lang="en-US" altLang="ko-KR" sz="1400"/>
              <a:t>// </a:t>
            </a:r>
            <a:r>
              <a:rPr lang="ko-KR" altLang="en-US" sz="1400"/>
              <a:t>다음 반복으로 점프</a:t>
            </a:r>
            <a:r>
              <a:rPr lang="en-US" altLang="ko-KR" sz="1400"/>
              <a:t>(i++ </a:t>
            </a:r>
            <a:r>
              <a:rPr lang="ko-KR" altLang="en-US" sz="1400"/>
              <a:t>코드로</a:t>
            </a:r>
            <a:r>
              <a:rPr lang="en-US" altLang="ko-KR" sz="1400"/>
              <a:t>)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	document.write(i + " ");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	sum += i;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}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	document.write("</a:t>
            </a:r>
            <a:r>
              <a:rPr lang="ko-KR" altLang="en-US" sz="1400"/>
              <a:t>합은 </a:t>
            </a:r>
            <a:r>
              <a:rPr lang="en-US" altLang="ko-KR" sz="1400"/>
              <a:t>"</a:t>
            </a:r>
            <a:r>
              <a:rPr lang="ko-KR" altLang="en-US" sz="1400"/>
              <a:t> </a:t>
            </a:r>
            <a:r>
              <a:rPr lang="en-US" altLang="ko-KR" sz="1400"/>
              <a:t>+ sum);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&lt;/script&gt;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&lt;/body&gt;</a:t>
            </a:r>
            <a:endParaRPr lang="en-US" altLang="ko-KR" sz="1400"/>
          </a:p>
          <a:p>
            <a:pPr lvl="0" defTabSz="180000">
              <a:defRPr/>
            </a:pPr>
            <a:r>
              <a:rPr lang="en-US" altLang="ko-KR" sz="1400"/>
              <a:t>&lt;/html&gt;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132856"/>
            <a:ext cx="3045689" cy="258812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목적을 가지고 작성된 코드 블록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전달받아 처리한 후 </a:t>
            </a:r>
            <a:r>
              <a:rPr lang="ko-KR" altLang="en-US" dirty="0" smtClean="0"/>
              <a:t>결과를 돌려주는</a:t>
            </a:r>
            <a:r>
              <a:rPr lang="en-US" altLang="ko-KR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r>
              <a:rPr lang="ko-KR" altLang="en-US" dirty="0" smtClean="0"/>
              <a:t>함수 개념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더하기 부탁해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구성과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함수의 구성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함수 호출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함수의 코드 실행 요청</a:t>
            </a:r>
            <a:endParaRPr lang="ko-KR" altLang="en-US" sz="18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043276" y="1370498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adder </a:t>
              </a:r>
              <a:r>
                <a:rPr lang="en-US" altLang="ko-KR" dirty="0" smtClean="0"/>
                <a:t>(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</a:t>
              </a:r>
              <a:r>
                <a:rPr lang="en-US" altLang="ko-KR" dirty="0" smtClean="0"/>
                <a:t>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b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 smtClean="0"/>
                <a:t>) {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dirty="0" err="1"/>
                <a:t>var</a:t>
              </a:r>
              <a:r>
                <a:rPr lang="en-US" altLang="ko-KR" dirty="0"/>
                <a:t>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선언</a:t>
              </a:r>
              <a:endParaRPr lang="en-US" altLang="ko-KR" sz="1000" dirty="0" smtClean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매개 변수 </a:t>
              </a:r>
              <a:endParaRPr lang="ko-KR" altLang="en-US" sz="1000" dirty="0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반환 키워드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반환 값</a:t>
              </a:r>
              <a:endParaRPr lang="ko-KR" altLang="en-US" sz="1000" dirty="0"/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이름</a:t>
              </a:r>
              <a:endParaRPr lang="ko-KR" altLang="en-US" sz="1000" dirty="0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2022990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var</a:t>
              </a:r>
              <a:r>
                <a:rPr lang="en-US" altLang="ko-KR" sz="1400" dirty="0"/>
                <a:t> n = </a:t>
              </a:r>
              <a:r>
                <a:rPr lang="en-US" altLang="ko-KR" sz="1400" dirty="0" smtClean="0"/>
                <a:t>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/>
                <a:t>function adder(a, </a:t>
              </a:r>
              <a:r>
                <a:rPr lang="en-US" altLang="ko-KR" sz="1400" dirty="0" smtClean="0"/>
                <a:t> b</a:t>
              </a:r>
              <a:r>
                <a:rPr lang="en-US" altLang="ko-KR" sz="1400" dirty="0"/>
                <a:t>)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 fontAlgn="base" latinLnBrk="0"/>
              <a:r>
                <a:rPr lang="en-US" altLang="ko-KR" sz="1400" dirty="0"/>
                <a:t>	</a:t>
              </a:r>
              <a:r>
                <a:rPr lang="en-US" altLang="ko-KR" sz="1400" dirty="0" err="1"/>
                <a:t>var</a:t>
              </a:r>
              <a:r>
                <a:rPr lang="en-US" altLang="ko-KR" sz="1400" dirty="0"/>
                <a:t> sum;</a:t>
              </a:r>
            </a:p>
            <a:p>
              <a:pPr defTabSz="180000" fontAlgn="base" latinLnBrk="0"/>
              <a:r>
                <a:rPr lang="en-US" altLang="ko-KR" sz="1400" dirty="0"/>
                <a:t>	sum = a + b;</a:t>
              </a:r>
            </a:p>
            <a:p>
              <a:pPr defTabSz="180000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80000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호</a:t>
              </a:r>
              <a:r>
                <a:rPr lang="ko-KR" altLang="en-US" sz="1000" dirty="0"/>
                <a:t>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코드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 smtClean="0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–22 </a:t>
            </a:r>
            <a:r>
              <a:rPr lang="en-US" altLang="ko-KR" dirty="0"/>
              <a:t>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556792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adder(a, b)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sum;</a:t>
            </a:r>
          </a:p>
          <a:p>
            <a:pPr defTabSz="180000"/>
            <a:r>
              <a:rPr lang="en-US" altLang="ko-KR" sz="1400" dirty="0" smtClean="0"/>
              <a:t>	sum </a:t>
            </a:r>
            <a:r>
              <a:rPr lang="en-US" altLang="ko-KR" sz="1400" dirty="0"/>
              <a:t>= a + b;</a:t>
            </a:r>
          </a:p>
          <a:p>
            <a:pPr defTabSz="180000"/>
            <a:r>
              <a:rPr lang="en-US" altLang="ko-KR" sz="1400" b="1" dirty="0" smtClean="0"/>
              <a:t>	return </a:t>
            </a:r>
            <a:r>
              <a:rPr lang="en-US" altLang="ko-KR" sz="1400" b="1" dirty="0"/>
              <a:t>sum;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n = adder(24567, 98374</a:t>
            </a:r>
            <a:r>
              <a:rPr lang="en-US" altLang="ko-KR" sz="1400" b="1" dirty="0" smtClean="0"/>
              <a:t>);</a:t>
            </a:r>
            <a:r>
              <a:rPr lang="en-US" altLang="ko-KR" sz="1400" dirty="0" smtClean="0"/>
              <a:t> // </a:t>
            </a:r>
            <a:r>
              <a:rPr lang="ko-KR" altLang="en-US" sz="1400" dirty="0" smtClean="0"/>
              <a:t>함수 호출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916832"/>
            <a:ext cx="3033886" cy="257880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 </a:t>
            </a:r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700808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속성에 자바스크립트 코드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400" b="1" dirty="0"/>
              <a:t>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72273" y="4784576"/>
            <a:ext cx="998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000" dirty="0" err="1" smtClean="0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속성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53937" y="4765892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코드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4822" y="4791947"/>
            <a:ext cx="1941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 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이미지에 마우스를 </a:t>
            </a:r>
            <a:r>
              <a:rPr lang="ko-KR" altLang="en-US" sz="1000" dirty="0"/>
              <a:t>올리면 </a:t>
            </a:r>
            <a:r>
              <a:rPr lang="ko-KR" altLang="en-US" sz="1000" dirty="0" smtClean="0"/>
              <a:t>바나나로</a:t>
            </a:r>
            <a:endParaRPr lang="en-US" altLang="ko-KR" sz="1000" dirty="0" smtClean="0"/>
          </a:p>
          <a:p>
            <a:r>
              <a:rPr lang="ko-KR" altLang="en-US" sz="1000" dirty="0" smtClean="0"/>
              <a:t>내리면 다시 </a:t>
            </a:r>
            <a:r>
              <a:rPr lang="ko-KR" altLang="en-US" sz="1000" dirty="0"/>
              <a:t>사과로 </a:t>
            </a:r>
            <a:r>
              <a:rPr lang="ko-KR" altLang="en-US" sz="1000" dirty="0" smtClean="0"/>
              <a:t>바뀐다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 smtClean="0"/>
              <a:t>대표적인 자바스크립트 함수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eval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/>
              <a:t>32 </a:t>
            </a:r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parseInt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  <a:endParaRPr lang="en-US" altLang="ko-KR" sz="1800" dirty="0" smtClean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 smtClean="0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(32</a:t>
            </a:r>
            <a:r>
              <a:rPr lang="en-US" altLang="ko-KR" sz="1600" dirty="0"/>
              <a:t>) // 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 smtClean="0"/>
              <a:t>    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(32</a:t>
            </a:r>
            <a:r>
              <a:rPr lang="en-US" altLang="ko-KR" sz="1600" dirty="0"/>
              <a:t>) // false </a:t>
            </a:r>
            <a:r>
              <a:rPr lang="ko-KR" altLang="en-US" sz="1600" dirty="0"/>
              <a:t>리턴</a:t>
            </a:r>
            <a:endParaRPr lang="ko-KR" altLang="en-US" sz="1600" dirty="0" smtClean="0"/>
          </a:p>
          <a:p>
            <a:pPr lvl="1"/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18791"/>
            <a:ext cx="7869555" cy="2394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–23 </a:t>
            </a:r>
            <a:r>
              <a:rPr lang="en-US" altLang="ko-KR" dirty="0" err="1"/>
              <a:t>eval</a:t>
            </a:r>
            <a:r>
              <a:rPr lang="en-US" altLang="ko-KR" dirty="0" smtClean="0"/>
              <a:t>()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err="1"/>
              <a:t>parseInt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isNaN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자바스크립트 전역함수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res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("2*3+4*6");</a:t>
            </a:r>
            <a:r>
              <a:rPr lang="en-US" altLang="ko-KR" sz="1200" dirty="0"/>
              <a:t> // res</a:t>
            </a:r>
            <a:r>
              <a:rPr lang="ko-KR" altLang="en-US" sz="1200" dirty="0"/>
              <a:t>는 </a:t>
            </a:r>
            <a:r>
              <a:rPr lang="en-US" altLang="ko-KR" sz="1200" dirty="0"/>
              <a:t>32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(\"2*3+4*6\")</a:t>
            </a:r>
            <a:r>
              <a:rPr lang="ko-KR" altLang="en-US" sz="1200" dirty="0"/>
              <a:t>는 </a:t>
            </a:r>
            <a:r>
              <a:rPr lang="en-US" altLang="ko-KR" sz="1200" dirty="0"/>
              <a:t>32&lt;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m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("0x32");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(\"0x32\")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n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/>
              <a:t>"hello"</a:t>
            </a:r>
            <a:r>
              <a:rPr lang="ko-KR" altLang="en-US" sz="1200" dirty="0"/>
              <a:t>는 정수로 변환할 수 없으므로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("hello")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("hello"); 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isNaN</a:t>
            </a:r>
            <a:r>
              <a:rPr lang="en-US" altLang="ko-KR" sz="1200" b="1" dirty="0" smtClean="0"/>
              <a:t>(n</a:t>
            </a:r>
            <a:r>
              <a:rPr lang="en-US" altLang="ko-KR" sz="1200" b="1" dirty="0"/>
              <a:t>)</a:t>
            </a:r>
            <a:r>
              <a:rPr lang="en-US" altLang="ko-KR" sz="1200" dirty="0"/>
              <a:t>) // true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("hello</a:t>
            </a:r>
            <a:r>
              <a:rPr lang="ko-KR" altLang="en-US" sz="1200" dirty="0"/>
              <a:t>는 숫자가 아닙니다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isNaN</a:t>
            </a:r>
            <a:r>
              <a:rPr lang="en-US" altLang="ko-KR" sz="1200" dirty="0"/>
              <a:t>()&lt;/h3&gt;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evalParseIntIsNaN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72" y="1484784"/>
            <a:ext cx="2891076" cy="319926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9186" y="1412776"/>
            <a:ext cx="5955637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ko-KR" altLang="en-US" sz="1400" dirty="0"/>
              <a:t>함수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gugudan</a:t>
            </a:r>
            <a:r>
              <a:rPr lang="en-US" altLang="ko-KR" sz="1400" b="1" dirty="0"/>
              <a:t>(n)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parseInt</a:t>
            </a:r>
            <a:r>
              <a:rPr lang="en-US" altLang="ko-KR" sz="1400" b="1" dirty="0"/>
              <a:t>(n);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n</a:t>
            </a:r>
            <a:r>
              <a:rPr lang="ko-KR" altLang="en-US" sz="1400" dirty="0"/>
              <a:t>을 숫자로 바꿈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isNaN</a:t>
            </a:r>
            <a:r>
              <a:rPr lang="en-US" altLang="ko-KR" sz="1400" b="1" dirty="0" smtClean="0"/>
              <a:t>(m</a:t>
            </a:r>
            <a:r>
              <a:rPr lang="en-US" altLang="ko-KR" sz="1400" b="1" dirty="0"/>
              <a:t>) || m &lt; 1 || m &gt; 9) { 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잘못입력하셨습니다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dirty="0" smtClean="0"/>
              <a:t>	return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&lt;=9;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 반복 </a:t>
            </a:r>
          </a:p>
          <a:p>
            <a:pPr defTabSz="180000"/>
            <a:r>
              <a:rPr lang="it-IT" altLang="ko-KR" sz="1400" dirty="0" smtClean="0"/>
              <a:t>		document.write(m </a:t>
            </a:r>
            <a:r>
              <a:rPr lang="it-IT" altLang="ko-KR" sz="1400" dirty="0"/>
              <a:t>+ "x" + i + "=" + m*i + "&lt;br&gt;");</a:t>
            </a:r>
          </a:p>
          <a:p>
            <a:pPr defTabSz="180000"/>
            <a:r>
              <a:rPr lang="en-US" altLang="ko-KR" sz="1400" dirty="0" smtClean="0"/>
              <a:t>	}  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구구단 출력 함수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 = prompt("</a:t>
            </a:r>
            <a:r>
              <a:rPr lang="ko-KR" altLang="en-US" sz="1400" dirty="0"/>
              <a:t>구구단 몇 단을 원하세요</a:t>
            </a:r>
            <a:r>
              <a:rPr lang="en-US" altLang="ko-KR" sz="1400" dirty="0"/>
              <a:t>", ""); // n</a:t>
            </a:r>
            <a:r>
              <a:rPr lang="ko-KR" altLang="en-US" sz="1400" dirty="0"/>
              <a:t>은 문자열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gugudan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 // </a:t>
            </a:r>
            <a:r>
              <a:rPr lang="ko-KR" altLang="en-US" sz="1400" dirty="0"/>
              <a:t>함수 호출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–24 </a:t>
            </a:r>
            <a:r>
              <a:rPr lang="ko-KR" altLang="en-US" dirty="0" smtClean="0"/>
              <a:t>구구단 출력 함수 만들기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580112" y="1340768"/>
            <a:ext cx="3384376" cy="1774303"/>
            <a:chOff x="548420" y="763559"/>
            <a:chExt cx="7771866" cy="38778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420" y="764704"/>
              <a:ext cx="3524250" cy="38766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936" y="763559"/>
              <a:ext cx="4324350" cy="3848100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3347577" y="2636912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</a:t>
            </a:r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en-US" altLang="ko-KR" sz="1000" dirty="0" smtClean="0">
                <a:solidFill>
                  <a:schemeClr val="tx1"/>
                </a:solidFill>
              </a:rPr>
              <a:t> 1~9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사이의 숫자가 아닌 경우 처리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02" y="3222668"/>
            <a:ext cx="2302777" cy="336326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&lt;script&gt;&lt;/script&gt; </a:t>
            </a:r>
            <a:r>
              <a:rPr lang="ko-KR" altLang="en-US" smtClean="0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&lt;head&gt;&lt;/head&gt;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&lt;body&gt;&lt;/body&gt; </a:t>
            </a:r>
            <a:r>
              <a:rPr lang="ko-KR" altLang="en-US" dirty="0" smtClean="0"/>
              <a:t>내 어디든 가능</a:t>
            </a:r>
          </a:p>
          <a:p>
            <a:pPr lvl="1"/>
            <a:r>
              <a:rPr lang="ko-KR" altLang="en-US" dirty="0" smtClean="0"/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 </a:t>
            </a:r>
            <a:r>
              <a:rPr lang="en-US" altLang="ko-KR" dirty="0"/>
              <a:t>&lt;script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자바스크립트코드작성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700808"/>
            <a:ext cx="4752528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head&gt;&lt;title&gt;script </a:t>
            </a:r>
            <a:r>
              <a:rPr lang="ko-KR" altLang="en-US" sz="1400" dirty="0"/>
              <a:t>태그에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over(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="media/banana.png";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="media/apple.png";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="over(this)"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="out(this)"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자유형 9"/>
          <p:cNvSpPr/>
          <p:nvPr/>
        </p:nvSpPr>
        <p:spPr>
          <a:xfrm>
            <a:off x="3491880" y="5301208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695228" y="6085869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195736" y="2492895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585979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가리킴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파일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&lt;script&gt; </a:t>
            </a:r>
            <a:r>
              <a:rPr lang="ko-KR" altLang="en-US" dirty="0" smtClean="0"/>
              <a:t>태그 없이 자바스크립트 코드만 저장</a:t>
            </a:r>
            <a:endParaRPr lang="en-US" altLang="ko-KR" dirty="0" smtClean="0"/>
          </a:p>
          <a:p>
            <a:r>
              <a:rPr lang="ko-KR" altLang="en-US" dirty="0" smtClean="0"/>
              <a:t>여러 웹 페이지에서 불러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페이지마다 자바스크립트 코드 작성 중복 불필요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&lt;script&gt;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3789040"/>
            <a:ext cx="5400600" cy="86177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”&gt;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이곳에 자바스크립트 코드 추가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작성 가능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Relationship Id="rId2" Type="http://schemas.openxmlformats.org/officeDocument/2006/relationships/image" Target="../media/image2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 rotWithShape="1"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 rotWithShape="1"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3175</ep:Words>
  <ep:PresentationFormat>화면 슬라이드 쇼(4:3)</ep:PresentationFormat>
  <ep:Paragraphs>1129</ep:Paragraphs>
  <ep:Slides>62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ep:HeadingPairs>
  <ep:TitlesOfParts>
    <vt:vector size="63" baseType="lpstr">
      <vt:lpstr>가을</vt:lpstr>
      <vt:lpstr>슬라이드 1</vt:lpstr>
      <vt:lpstr>강의 목표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지역변수와 전역변수</vt:lpstr>
      <vt:lpstr>this로 전역변수 접근</vt:lpstr>
      <vt:lpstr>예제 6-6 지역변수와 전역변수</vt:lpstr>
      <vt:lpstr>자바스크립트의 상수</vt:lpstr>
      <vt:lpstr>문자열 상수</vt:lpstr>
      <vt:lpstr>예제 6-7 상수</vt:lpstr>
      <vt:lpstr>자바스크립트의 식과 연산</vt:lpstr>
      <vt:lpstr>예제 6-8 산술 연산</vt:lpstr>
      <vt:lpstr>증감 연산자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</vt:lpstr>
      <vt:lpstr>자바스크립트에서 제공하는 전역 함수</vt:lpstr>
      <vt:lpstr>예제 6–23 eval(), parseInt(), isNaN()</vt:lpstr>
      <vt:lpstr>예제 6–24 구구단 출력 함수 만들기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2011-08-27T14:53:28.000</dcterms:created>
  <dc:creator>Kitae</dc:creator>
  <cp:lastModifiedBy>a</cp:lastModifiedBy>
  <dcterms:modified xsi:type="dcterms:W3CDTF">2024-01-25T02:29:09.569</dcterms:modified>
  <cp:revision>662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